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23" r:id="rId5"/>
    <p:sldId id="341" r:id="rId6"/>
    <p:sldId id="263" r:id="rId7"/>
    <p:sldId id="274" r:id="rId8"/>
    <p:sldId id="324" r:id="rId9"/>
    <p:sldId id="325" r:id="rId10"/>
    <p:sldId id="327" r:id="rId11"/>
    <p:sldId id="283" r:id="rId12"/>
    <p:sldId id="326" r:id="rId13"/>
    <p:sldId id="336" r:id="rId14"/>
    <p:sldId id="328" r:id="rId15"/>
    <p:sldId id="329" r:id="rId16"/>
    <p:sldId id="291" r:id="rId17"/>
    <p:sldId id="286" r:id="rId18"/>
    <p:sldId id="288" r:id="rId19"/>
    <p:sldId id="289" r:id="rId20"/>
    <p:sldId id="290" r:id="rId21"/>
    <p:sldId id="296" r:id="rId22"/>
    <p:sldId id="293" r:id="rId23"/>
    <p:sldId id="294" r:id="rId24"/>
    <p:sldId id="295" r:id="rId25"/>
    <p:sldId id="338" r:id="rId26"/>
    <p:sldId id="297" r:id="rId27"/>
    <p:sldId id="298" r:id="rId28"/>
    <p:sldId id="306" r:id="rId29"/>
    <p:sldId id="337" r:id="rId30"/>
    <p:sldId id="301" r:id="rId31"/>
    <p:sldId id="302" r:id="rId32"/>
    <p:sldId id="303" r:id="rId33"/>
    <p:sldId id="332" r:id="rId34"/>
    <p:sldId id="304" r:id="rId35"/>
    <p:sldId id="305" r:id="rId36"/>
    <p:sldId id="300" r:id="rId37"/>
    <p:sldId id="308" r:id="rId38"/>
    <p:sldId id="333" r:id="rId39"/>
    <p:sldId id="309" r:id="rId40"/>
    <p:sldId id="310" r:id="rId41"/>
    <p:sldId id="311" r:id="rId42"/>
    <p:sldId id="312" r:id="rId43"/>
    <p:sldId id="313" r:id="rId44"/>
    <p:sldId id="314" r:id="rId45"/>
    <p:sldId id="334" r:id="rId46"/>
    <p:sldId id="330" r:id="rId47"/>
    <p:sldId id="331" r:id="rId48"/>
    <p:sldId id="335" r:id="rId49"/>
    <p:sldId id="322" r:id="rId50"/>
    <p:sldId id="315" r:id="rId51"/>
    <p:sldId id="32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PPT%20TRACER%20STUDY\Revisi\Universitas%20Airlangga%20R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-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ik\Downloads\Universitas%20Airlangga%20Revi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i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YUP\Documents\tracker\fix\F.%20Farmasi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%20Rev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PPT%20TRACER%20STUDY\Revisi\Universitas%20Airlangga%20Rev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mik\Downloads\Universitas%20Airlangga%20Rev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ik\Downloads\Universitas%20Airlangga%20Revi%20(2)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ik\Downloads\Universitas%20Airlangga%20Revi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YUP\Documents\tracker\fix\F.%20Farmasi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%20Revi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-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oNeo\Downloads\Universitas%20Airlangga-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mik\Downloads\F.%20Kedokter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eoNeo\Downloads\Universitas%20Airlangg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Rev.xlsx]REVISI'!$A$2:$A$8</c:f>
              <c:strCache>
                <c:ptCount val="7"/>
                <c:pt idx="0">
                  <c:v>Biaya Sendiri / Keluarga</c:v>
                </c:pt>
                <c:pt idx="1">
                  <c:v>Beasiswa BIDIKMISI</c:v>
                </c:pt>
                <c:pt idx="2">
                  <c:v>Lainnya</c:v>
                </c:pt>
                <c:pt idx="3">
                  <c:v>Beasiswa PPA</c:v>
                </c:pt>
                <c:pt idx="4">
                  <c:v>Beasiswa Perusahaan / Swasta</c:v>
                </c:pt>
                <c:pt idx="5">
                  <c:v>Beasiswa AFIRMASI</c:v>
                </c:pt>
                <c:pt idx="6">
                  <c:v>Beasiswa ADIK</c:v>
                </c:pt>
              </c:strCache>
            </c:strRef>
          </c:cat>
          <c:val>
            <c:numRef>
              <c:f>'[Universitas Airlangga Rev.xlsx]REVISI'!$B$2:$B$8</c:f>
              <c:numCache>
                <c:formatCode>General</c:formatCode>
                <c:ptCount val="7"/>
                <c:pt idx="0">
                  <c:v>2482</c:v>
                </c:pt>
                <c:pt idx="1">
                  <c:v>450</c:v>
                </c:pt>
                <c:pt idx="2">
                  <c:v>54</c:v>
                </c:pt>
                <c:pt idx="3">
                  <c:v>39</c:v>
                </c:pt>
                <c:pt idx="4">
                  <c:v>33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4-4D9D-8C00-D409227CB4E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80398279239867E-3"/>
                  <c:y val="-8.2010582010581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4-4D9D-8C00-D409227CB4E3}"/>
                </c:ext>
              </c:extLst>
            </c:dLbl>
            <c:dLbl>
              <c:idx val="2"/>
              <c:layout>
                <c:manualLayout>
                  <c:x val="2.2360796558479321E-3"/>
                  <c:y val="-8.994708994709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4-4D9D-8C00-D409227CB4E3}"/>
                </c:ext>
              </c:extLst>
            </c:dLbl>
            <c:dLbl>
              <c:idx val="3"/>
              <c:layout>
                <c:manualLayout>
                  <c:x val="-3.35411948377196E-3"/>
                  <c:y val="-7.67195767195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24-4D9D-8C00-D409227CB4E3}"/>
                </c:ext>
              </c:extLst>
            </c:dLbl>
            <c:dLbl>
              <c:idx val="4"/>
              <c:layout>
                <c:manualLayout>
                  <c:x val="1.1180398279239867E-3"/>
                  <c:y val="-7.67195767195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24-4D9D-8C00-D409227CB4E3}"/>
                </c:ext>
              </c:extLst>
            </c:dLbl>
            <c:dLbl>
              <c:idx val="5"/>
              <c:layout>
                <c:manualLayout>
                  <c:x val="-1.1180398279239867E-3"/>
                  <c:y val="-6.8783068783068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24-4D9D-8C00-D409227CB4E3}"/>
                </c:ext>
              </c:extLst>
            </c:dLbl>
            <c:dLbl>
              <c:idx val="6"/>
              <c:layout>
                <c:manualLayout>
                  <c:x val="-1.1180398279239867E-3"/>
                  <c:y val="-7.4074074074074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24-4D9D-8C00-D409227CB4E3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Rev.xlsx]REVISI'!$A$2:$A$8</c:f>
              <c:strCache>
                <c:ptCount val="7"/>
                <c:pt idx="0">
                  <c:v>Biaya Sendiri / Keluarga</c:v>
                </c:pt>
                <c:pt idx="1">
                  <c:v>Beasiswa BIDIKMISI</c:v>
                </c:pt>
                <c:pt idx="2">
                  <c:v>Lainnya</c:v>
                </c:pt>
                <c:pt idx="3">
                  <c:v>Beasiswa PPA</c:v>
                </c:pt>
                <c:pt idx="4">
                  <c:v>Beasiswa Perusahaan / Swasta</c:v>
                </c:pt>
                <c:pt idx="5">
                  <c:v>Beasiswa AFIRMASI</c:v>
                </c:pt>
                <c:pt idx="6">
                  <c:v>Beasiswa ADIK</c:v>
                </c:pt>
              </c:strCache>
            </c:strRef>
          </c:cat>
          <c:val>
            <c:numRef>
              <c:f>'[Universitas Airlangga Rev.xlsx]REVISI'!$C$2:$C$8</c:f>
              <c:numCache>
                <c:formatCode>0.00%</c:formatCode>
                <c:ptCount val="7"/>
                <c:pt idx="0">
                  <c:v>0.81031668299053217</c:v>
                </c:pt>
                <c:pt idx="1">
                  <c:v>0.14691478942213515</c:v>
                </c:pt>
                <c:pt idx="2">
                  <c:v>1.762977473065622E-2</c:v>
                </c:pt>
                <c:pt idx="3">
                  <c:v>1.2732615083251714E-2</c:v>
                </c:pt>
                <c:pt idx="4">
                  <c:v>1.0773751224289911E-2</c:v>
                </c:pt>
                <c:pt idx="5">
                  <c:v>1.3059092393078681E-3</c:v>
                </c:pt>
                <c:pt idx="6">
                  <c:v>3.2647730982696702E-4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4-4D9D-8C00-D409227CB4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383808"/>
        <c:axId val="83385344"/>
      </c:barChart>
      <c:catAx>
        <c:axId val="8338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85344"/>
        <c:crosses val="autoZero"/>
        <c:auto val="1"/>
        <c:lblAlgn val="ctr"/>
        <c:lblOffset val="100"/>
        <c:noMultiLvlLbl val="0"/>
      </c:catAx>
      <c:valAx>
        <c:axId val="833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32886704260386E-2"/>
          <c:y val="9.6865510962427265E-2"/>
          <c:w val="0.85040326467658489"/>
          <c:h val="0.816842997459737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D5-4369-9520-F45E5D7A6F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D5-4369-9520-F45E5D7A6F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D5-4369-9520-F45E5D7A6F1E}"/>
              </c:ext>
            </c:extLst>
          </c:dPt>
          <c:dLbls>
            <c:dLbl>
              <c:idx val="0"/>
              <c:layout>
                <c:manualLayout>
                  <c:x val="5.964364458126984E-2"/>
                  <c:y val="-6.60549416056023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D5-4369-9520-F45E5D7A6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Revi.xlsx]AKTIVITAS SETELAH LULUS'!$A$2:$A$4</c:f>
              <c:strCache>
                <c:ptCount val="3"/>
                <c:pt idx="0">
                  <c:v>Sudah bekerja / Sebagai pekerja</c:v>
                </c:pt>
                <c:pt idx="1">
                  <c:v>Belum / Tidak bekerja</c:v>
                </c:pt>
                <c:pt idx="2">
                  <c:v>Berwirausaha</c:v>
                </c:pt>
              </c:strCache>
            </c:strRef>
          </c:cat>
          <c:val>
            <c:numRef>
              <c:f>'[Universitas Airlangga Revi.xlsx]AKTIVITAS SETELAH LULUS'!$C$2:$C$4</c:f>
              <c:numCache>
                <c:formatCode>0.00%</c:formatCode>
                <c:ptCount val="3"/>
                <c:pt idx="0">
                  <c:v>0.76885406464250738</c:v>
                </c:pt>
                <c:pt idx="1">
                  <c:v>0.14593535749265427</c:v>
                </c:pt>
                <c:pt idx="2">
                  <c:v>8.5210577864838391E-2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E-4E15-BD26-481C6F26EF2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wrap="square" lIns="38100" tIns="18288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Airlangga-1.xlsx]REVISI'!$P$2:$P$5</c:f>
              <c:strCache>
                <c:ptCount val="4"/>
                <c:pt idx="0">
                  <c:v>Tidak, tapi saya sedang menunggu hasil lamaran kerja</c:v>
                </c:pt>
                <c:pt idx="1">
                  <c:v>Tidak</c:v>
                </c:pt>
                <c:pt idx="2">
                  <c:v>Ya, saya akan bekerja dalam 2 minggu ke depan</c:v>
                </c:pt>
                <c:pt idx="3">
                  <c:v>Ya, tapi saya belum pasti akan bekerja dalam 2 minggu ke depan</c:v>
                </c:pt>
              </c:strCache>
            </c:strRef>
          </c:cat>
          <c:val>
            <c:numRef>
              <c:f>'[Universitas Airlangga-1.xlsx]REVISI'!$R$2:$R$5</c:f>
              <c:numCache>
                <c:formatCode>0.00%</c:formatCode>
                <c:ptCount val="4"/>
                <c:pt idx="0">
                  <c:v>4.8661005878510778E-2</c:v>
                </c:pt>
                <c:pt idx="1">
                  <c:v>0.76159372958850424</c:v>
                </c:pt>
                <c:pt idx="2">
                  <c:v>6.0091443500979752E-2</c:v>
                </c:pt>
                <c:pt idx="3">
                  <c:v>0.12965382103200523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9-40F2-9EBF-03CECB299C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1668024"/>
        <c:axId val="291668416"/>
      </c:barChart>
      <c:catAx>
        <c:axId val="29166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1668416"/>
        <c:crosses val="autoZero"/>
        <c:auto val="1"/>
        <c:lblAlgn val="ctr"/>
        <c:lblOffset val="100"/>
        <c:noMultiLvlLbl val="0"/>
      </c:catAx>
      <c:valAx>
        <c:axId val="291668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1668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'[Universitas Airlangga Revi.xlsx]REVISI'!$U$2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cat>
            <c:strRef>
              <c:f>'[Universitas Airlangga Revi.xlsx]REVISI'!$T$3:$T$5</c:f>
              <c:strCache>
                <c:ptCount val="3"/>
                <c:pt idx="0">
                  <c:v>Pendapatan Utama</c:v>
                </c:pt>
                <c:pt idx="1">
                  <c:v>Lembur dan Tips</c:v>
                </c:pt>
                <c:pt idx="2">
                  <c:v>Lainya</c:v>
                </c:pt>
              </c:strCache>
            </c:strRef>
          </c:cat>
          <c:val>
            <c:numRef>
              <c:f>'[Universitas Airlangga Revi.xlsx]REVISI'!$U$3:$U$5</c:f>
              <c:numCache>
                <c:formatCode>[$IDR]\ #,##0</c:formatCode>
                <c:ptCount val="3"/>
                <c:pt idx="0">
                  <c:v>4059663.9681252982</c:v>
                </c:pt>
                <c:pt idx="1">
                  <c:v>448100.13533393585</c:v>
                </c:pt>
                <c:pt idx="2">
                  <c:v>263080.28796618717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8-4B12-BA95-C0F87E35008E}"/>
            </c:ext>
          </c:extLst>
        </c:ser>
        <c:ser>
          <c:idx val="1"/>
          <c:order val="1"/>
          <c:tx>
            <c:strRef>
              <c:f>'[Universitas Airlangga Revi.xlsx]REVISI'!$V$2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val>
            <c:numRef>
              <c:f>'[Universitas Airlangga Revi.xlsx]REVISI'!$V$3:$V$5</c:f>
              <c:numCache>
                <c:formatCode>[$IDR]\ #,##0</c:formatCode>
                <c:ptCount val="3"/>
                <c:pt idx="0">
                  <c:v>3600000</c:v>
                </c:pt>
                <c:pt idx="1">
                  <c:v>500000</c:v>
                </c:pt>
                <c:pt idx="2">
                  <c:v>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8-4B12-BA95-C0F87E35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93184"/>
        <c:axId val="92894720"/>
      </c:barChart>
      <c:catAx>
        <c:axId val="928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894720"/>
        <c:crosses val="autoZero"/>
        <c:auto val="1"/>
        <c:lblAlgn val="ctr"/>
        <c:lblOffset val="100"/>
        <c:noMultiLvlLbl val="0"/>
      </c:catAx>
      <c:valAx>
        <c:axId val="92894720"/>
        <c:scaling>
          <c:orientation val="minMax"/>
        </c:scaling>
        <c:delete val="0"/>
        <c:axPos val="l"/>
        <c:majorGridlines/>
        <c:numFmt formatCode="[$IDR]\ #,##0" sourceLinked="1"/>
        <c:majorTickMark val="out"/>
        <c:minorTickMark val="none"/>
        <c:tickLblPos val="nextTo"/>
        <c:crossAx val="928931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2979002624747"/>
          <c:y val="5.2523330417031375E-2"/>
          <c:w val="0.49959350669401631"/>
          <c:h val="0.88235443598595709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PERTAMA'!$M$2:$M$15</c:f>
              <c:strCache>
                <c:ptCount val="14"/>
                <c:pt idx="0">
                  <c:v>Menghubungi Kemnakertrans </c:v>
                </c:pt>
                <c:pt idx="1">
                  <c:v>Menghubungi agen tenaga kerja komersial/swasta</c:v>
                </c:pt>
                <c:pt idx="2">
                  <c:v>Menghubungi kantor kemahasiswaan/hubungan alumni</c:v>
                </c:pt>
                <c:pt idx="3">
                  <c:v>Bekerja di tempat yang sama dengan tempat kerja semasa kuliah</c:v>
                </c:pt>
                <c:pt idx="4">
                  <c:v>Lainya</c:v>
                </c:pt>
                <c:pt idx="5">
                  <c:v>Melalui penempatan kerja atau magang</c:v>
                </c:pt>
                <c:pt idx="6">
                  <c:v>Memperoleh informasi dari pusat karir universitas(PPKK)</c:v>
                </c:pt>
                <c:pt idx="7">
                  <c:v>Dihubungi oleh perusahaan</c:v>
                </c:pt>
                <c:pt idx="8">
                  <c:v>Melamar ke perusahaan tanpa lowongan yang ada</c:v>
                </c:pt>
                <c:pt idx="9">
                  <c:v>Melalui iklan di koran/majalah/brosur</c:v>
                </c:pt>
                <c:pt idx="10">
                  <c:v>Membangun jejaring (network) saat masih kuliah</c:v>
                </c:pt>
                <c:pt idx="11">
                  <c:v>Pergi ke bursa/pameran kerja</c:v>
                </c:pt>
                <c:pt idx="12">
                  <c:v>Mencari lewat internet/iklan/online/milis</c:v>
                </c:pt>
                <c:pt idx="13">
                  <c:v>Melalui relasi (misalnya dosen, orangtua, saudara, teman, dll.)</c:v>
                </c:pt>
              </c:strCache>
            </c:strRef>
          </c:cat>
          <c:val>
            <c:numRef>
              <c:f>'[Universitas Airlangga Revi.xlsx]PEKERJAAN PERTAMA'!$N$2:$N$15</c:f>
              <c:numCache>
                <c:formatCode>0.00%</c:formatCode>
                <c:ptCount val="14"/>
                <c:pt idx="0">
                  <c:v>6.9054812257229184E-3</c:v>
                </c:pt>
                <c:pt idx="1">
                  <c:v>1.2084592145015109E-2</c:v>
                </c:pt>
                <c:pt idx="2">
                  <c:v>2.762192490289167E-2</c:v>
                </c:pt>
                <c:pt idx="3">
                  <c:v>3.1506258092360809E-2</c:v>
                </c:pt>
                <c:pt idx="4">
                  <c:v>3.1994776363042772E-2</c:v>
                </c:pt>
                <c:pt idx="5">
                  <c:v>7.2939145446698314E-2</c:v>
                </c:pt>
                <c:pt idx="6">
                  <c:v>7.3370738023306001E-2</c:v>
                </c:pt>
                <c:pt idx="7">
                  <c:v>7.639188605955978E-2</c:v>
                </c:pt>
                <c:pt idx="8">
                  <c:v>0.13206732844195079</c:v>
                </c:pt>
                <c:pt idx="9">
                  <c:v>0.13379369874838151</c:v>
                </c:pt>
                <c:pt idx="10">
                  <c:v>0.1583944756150194</c:v>
                </c:pt>
                <c:pt idx="11">
                  <c:v>0.1985325852395339</c:v>
                </c:pt>
                <c:pt idx="12">
                  <c:v>0.43116098403107472</c:v>
                </c:pt>
                <c:pt idx="13">
                  <c:v>0.48079413034095808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3-4245-9FA0-95283636D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291669200"/>
        <c:axId val="369251848"/>
      </c:barChart>
      <c:catAx>
        <c:axId val="29166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51848"/>
        <c:crosses val="autoZero"/>
        <c:auto val="1"/>
        <c:lblAlgn val="ctr"/>
        <c:lblOffset val="100"/>
        <c:noMultiLvlLbl val="0"/>
      </c:catAx>
      <c:valAx>
        <c:axId val="369251848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6692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07841245190556E-2"/>
          <c:y val="2.8817361872629323E-2"/>
          <c:w val="0.82581839337092855"/>
          <c:h val="0.94236527625474131"/>
        </c:manualLayout>
      </c:layout>
      <c:pie3DChart>
        <c:varyColors val="1"/>
        <c:ser>
          <c:idx val="0"/>
          <c:order val="0"/>
          <c:dLbls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Revi.xlsx]PEKERJAAN PERTAMA'!$A$2:$A$3</c:f>
              <c:strCache>
                <c:ptCount val="2"/>
                <c:pt idx="0">
                  <c:v>Sesudah lulus</c:v>
                </c:pt>
                <c:pt idx="1">
                  <c:v>Sebelum lulus</c:v>
                </c:pt>
              </c:strCache>
            </c:strRef>
          </c:cat>
          <c:val>
            <c:numRef>
              <c:f>'[Universitas Airlangga Revi.xlsx]PEKERJAAN PERTAMA'!$C$2:$C$3</c:f>
              <c:numCache>
                <c:formatCode>0.00%</c:formatCode>
                <c:ptCount val="2"/>
                <c:pt idx="0">
                  <c:v>0.78212538906180529</c:v>
                </c:pt>
                <c:pt idx="1">
                  <c:v>0.21787461093819474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0-4823-8AA6-B6E93973F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817147856517943E-2"/>
          <c:y val="0.13282407407407407"/>
          <c:w val="0.89426820595807821"/>
          <c:h val="0.64363497236561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'[Universitas Airlangga Revi.xlsx]PEKERJAAN PERTAMA'!$E$3</c:f>
              <c:strCache>
                <c:ptCount val="1"/>
                <c:pt idx="0">
                  <c:v>Sebelum lulus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891E-2"/>
                  <c:y val="-2.777777777777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08-4F3C-AF43-A91B1CA6CCE2}"/>
                </c:ext>
              </c:extLst>
            </c:dLbl>
            <c:dLbl>
              <c:idx val="1"/>
              <c:layout>
                <c:manualLayout>
                  <c:x val="2.2222222222222251E-2"/>
                  <c:y val="-1.388888888888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08-4F3C-AF43-A91B1CA6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PERTAMA'!$F$2:$G$2</c:f>
              <c:strCache>
                <c:ptCount val="2"/>
                <c:pt idx="0">
                  <c:v>Rata-rata</c:v>
                </c:pt>
                <c:pt idx="1">
                  <c:v>Median</c:v>
                </c:pt>
              </c:strCache>
            </c:strRef>
          </c:cat>
          <c:val>
            <c:numRef>
              <c:f>'[Universitas Airlangga Revi.xlsx]PEKERJAAN PERTAMA'!$F$3:$G$3</c:f>
              <c:numCache>
                <c:formatCode>General</c:formatCode>
                <c:ptCount val="2"/>
                <c:pt idx="0" formatCode="0.00">
                  <c:v>5.3640167364016733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8-4F3C-AF43-A91B1CA6CCE2}"/>
            </c:ext>
          </c:extLst>
        </c:ser>
        <c:ser>
          <c:idx val="1"/>
          <c:order val="1"/>
          <c:tx>
            <c:strRef>
              <c:f>'[Universitas Airlangga Revi.xlsx]PEKERJAAN PERTAMA'!$E$4</c:f>
              <c:strCache>
                <c:ptCount val="1"/>
                <c:pt idx="0">
                  <c:v>Sesudah lulus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853E-2"/>
                  <c:y val="-1.38888888888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08-4F3C-AF43-A91B1CA6CCE2}"/>
                </c:ext>
              </c:extLst>
            </c:dLbl>
            <c:dLbl>
              <c:idx val="1"/>
              <c:layout>
                <c:manualLayout>
                  <c:x val="1.6666666666666701E-2"/>
                  <c:y val="-1.388888888888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08-4F3C-AF43-A91B1CA6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PERTAMA'!$F$2:$G$2</c:f>
              <c:strCache>
                <c:ptCount val="2"/>
                <c:pt idx="0">
                  <c:v>Rata-rata</c:v>
                </c:pt>
                <c:pt idx="1">
                  <c:v>Median</c:v>
                </c:pt>
              </c:strCache>
            </c:strRef>
          </c:cat>
          <c:val>
            <c:numRef>
              <c:f>'[Universitas Airlangga Revi.xlsx]PEKERJAAN PERTAMA'!$F$4:$G$4</c:f>
              <c:numCache>
                <c:formatCode>General</c:formatCode>
                <c:ptCount val="2"/>
                <c:pt idx="0" formatCode="0.00">
                  <c:v>4.7933025404157048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8-4F3C-AF43-A91B1CA6C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072016"/>
        <c:axId val="371072408"/>
        <c:axId val="0"/>
      </c:bar3DChart>
      <c:catAx>
        <c:axId val="37107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072408"/>
        <c:crosses val="autoZero"/>
        <c:auto val="1"/>
        <c:lblAlgn val="ctr"/>
        <c:lblOffset val="100"/>
        <c:noMultiLvlLbl val="0"/>
      </c:catAx>
      <c:valAx>
        <c:axId val="37107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07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7125634047429"/>
          <c:y val="1.7568786083733044E-2"/>
          <c:w val="0.67938596900511894"/>
          <c:h val="0.88955319832851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'PEKERJAAN PERTAMA'!$K$2</c:f>
              <c:strCache>
                <c:ptCount val="1"/>
                <c:pt idx="0">
                  <c:v>Sebelum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'PEKERJAAN PERTAMA'!$I$3:$I$16</c:f>
              <c:strCache>
                <c:ptCount val="14"/>
                <c:pt idx="0">
                  <c:v>FARMASI</c:v>
                </c:pt>
                <c:pt idx="1">
                  <c:v>KEDOKTERAN HEWAN</c:v>
                </c:pt>
                <c:pt idx="2">
                  <c:v>VOKASI</c:v>
                </c:pt>
                <c:pt idx="3">
                  <c:v>KEDOKTERAN</c:v>
                </c:pt>
                <c:pt idx="4">
                  <c:v>ILMU BUDAYA</c:v>
                </c:pt>
                <c:pt idx="5">
                  <c:v>ILMU SOSIAL DAN ILMU POLITIK</c:v>
                </c:pt>
                <c:pt idx="6">
                  <c:v>HUKUM</c:v>
                </c:pt>
                <c:pt idx="7">
                  <c:v>KESEHATAN MASYARAKAT</c:v>
                </c:pt>
                <c:pt idx="8">
                  <c:v>PERIKANAN DAN KELAUTAN</c:v>
                </c:pt>
                <c:pt idx="9">
                  <c:v>KEDOKTERAN GIGI</c:v>
                </c:pt>
                <c:pt idx="10">
                  <c:v>SAINS DAN TEKNOLOGI</c:v>
                </c:pt>
                <c:pt idx="11">
                  <c:v>EKONOMI DAN BISNIS</c:v>
                </c:pt>
                <c:pt idx="12">
                  <c:v>PSIKOLOGI</c:v>
                </c:pt>
                <c:pt idx="13">
                  <c:v>KEPERAWATAN</c:v>
                </c:pt>
              </c:strCache>
            </c:strRef>
          </c:cat>
          <c:val>
            <c:numRef>
              <c:f>'PEKERJAAN PERTAMA'!$K$3:$K$16</c:f>
              <c:numCache>
                <c:formatCode>0.00</c:formatCode>
                <c:ptCount val="14"/>
                <c:pt idx="0">
                  <c:v>1.931034482758621</c:v>
                </c:pt>
                <c:pt idx="1">
                  <c:v>3.125</c:v>
                </c:pt>
                <c:pt idx="2">
                  <c:v>3.8376068376068382</c:v>
                </c:pt>
                <c:pt idx="3">
                  <c:v>3.952380952380953</c:v>
                </c:pt>
                <c:pt idx="4">
                  <c:v>4.9375</c:v>
                </c:pt>
                <c:pt idx="5">
                  <c:v>4.9736842105263159</c:v>
                </c:pt>
                <c:pt idx="6">
                  <c:v>5</c:v>
                </c:pt>
                <c:pt idx="7">
                  <c:v>5.1428571428571432</c:v>
                </c:pt>
                <c:pt idx="8">
                  <c:v>5.75</c:v>
                </c:pt>
                <c:pt idx="9">
                  <c:v>7</c:v>
                </c:pt>
                <c:pt idx="10">
                  <c:v>7.7407407407407396</c:v>
                </c:pt>
                <c:pt idx="11">
                  <c:v>7.9518072289156629</c:v>
                </c:pt>
                <c:pt idx="12">
                  <c:v>8.5</c:v>
                </c:pt>
                <c:pt idx="13">
                  <c:v>10.66666666666667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9-46A9-9E9E-64A9FFB7D2CF}"/>
            </c:ext>
          </c:extLst>
        </c:ser>
        <c:ser>
          <c:idx val="1"/>
          <c:order val="1"/>
          <c:tx>
            <c:strRef>
              <c:f>'PEKERJAAN PERTAMA'!$J$2</c:f>
              <c:strCache>
                <c:ptCount val="1"/>
                <c:pt idx="0">
                  <c:v>Sesudah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'PEKERJAAN PERTAMA'!$I$3:$I$16</c:f>
              <c:strCache>
                <c:ptCount val="14"/>
                <c:pt idx="0">
                  <c:v>FARMASI</c:v>
                </c:pt>
                <c:pt idx="1">
                  <c:v>KEDOKTERAN HEWAN</c:v>
                </c:pt>
                <c:pt idx="2">
                  <c:v>VOKASI</c:v>
                </c:pt>
                <c:pt idx="3">
                  <c:v>KEDOKTERAN</c:v>
                </c:pt>
                <c:pt idx="4">
                  <c:v>ILMU BUDAYA</c:v>
                </c:pt>
                <c:pt idx="5">
                  <c:v>ILMU SOSIAL DAN ILMU POLITIK</c:v>
                </c:pt>
                <c:pt idx="6">
                  <c:v>HUKUM</c:v>
                </c:pt>
                <c:pt idx="7">
                  <c:v>KESEHATAN MASYARAKAT</c:v>
                </c:pt>
                <c:pt idx="8">
                  <c:v>PERIKANAN DAN KELAUTAN</c:v>
                </c:pt>
                <c:pt idx="9">
                  <c:v>KEDOKTERAN GIGI</c:v>
                </c:pt>
                <c:pt idx="10">
                  <c:v>SAINS DAN TEKNOLOGI</c:v>
                </c:pt>
                <c:pt idx="11">
                  <c:v>EKONOMI DAN BISNIS</c:v>
                </c:pt>
                <c:pt idx="12">
                  <c:v>PSIKOLOGI</c:v>
                </c:pt>
                <c:pt idx="13">
                  <c:v>KEPERAWATAN</c:v>
                </c:pt>
              </c:strCache>
            </c:strRef>
          </c:cat>
          <c:val>
            <c:numRef>
              <c:f>'PEKERJAAN PERTAMA'!$J$3:$J$16</c:f>
              <c:numCache>
                <c:formatCode>0.00</c:formatCode>
                <c:ptCount val="14"/>
                <c:pt idx="0">
                  <c:v>2.3913043478260869</c:v>
                </c:pt>
                <c:pt idx="1">
                  <c:v>2.666666666666667</c:v>
                </c:pt>
                <c:pt idx="2">
                  <c:v>2.8974358974358969</c:v>
                </c:pt>
                <c:pt idx="3">
                  <c:v>2.9444444444444451</c:v>
                </c:pt>
                <c:pt idx="4">
                  <c:v>4.166666666666667</c:v>
                </c:pt>
                <c:pt idx="5">
                  <c:v>4.4043062200956937</c:v>
                </c:pt>
                <c:pt idx="6">
                  <c:v>4.6868686868686869</c:v>
                </c:pt>
                <c:pt idx="7">
                  <c:v>5.166666666666667</c:v>
                </c:pt>
                <c:pt idx="8">
                  <c:v>5.3923076923076927</c:v>
                </c:pt>
                <c:pt idx="9">
                  <c:v>5.4057971014492754</c:v>
                </c:pt>
                <c:pt idx="10">
                  <c:v>5.4327485380116958</c:v>
                </c:pt>
                <c:pt idx="11">
                  <c:v>5.6</c:v>
                </c:pt>
                <c:pt idx="12">
                  <c:v>5.630573248407643</c:v>
                </c:pt>
                <c:pt idx="13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9-46A9-9E9E-64A9FFB7D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018304"/>
        <c:axId val="62020608"/>
      </c:barChart>
      <c:catAx>
        <c:axId val="6201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2020608"/>
        <c:crosses val="autoZero"/>
        <c:auto val="1"/>
        <c:lblAlgn val="ctr"/>
        <c:lblOffset val="100"/>
        <c:noMultiLvlLbl val="0"/>
      </c:catAx>
      <c:valAx>
        <c:axId val="62020608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201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962366251184292"/>
          <c:y val="0.70879952577156047"/>
          <c:w val="0.20739391951006153"/>
          <c:h val="0.12905147273257508"/>
        </c:manualLayout>
      </c:layout>
      <c:overlay val="0"/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 b="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30705577806437E-2"/>
          <c:y val="6.458725607668607E-2"/>
          <c:w val="0.89520020242581066"/>
          <c:h val="0.736782779869907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'[Universitas Airlangga Revi.xlsx]PEKERJAAN PERTAMA'!$Q$2</c:f>
              <c:strCache>
                <c:ptCount val="1"/>
                <c:pt idx="0">
                  <c:v>Rata-rata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701E-2"/>
                  <c:y val="-9.2592592592593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3-4CF8-943A-7C33297B2653}"/>
                </c:ext>
              </c:extLst>
            </c:dLbl>
            <c:dLbl>
              <c:idx val="1"/>
              <c:layout>
                <c:manualLayout>
                  <c:x val="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3-4CF8-943A-7C33297B2653}"/>
                </c:ext>
              </c:extLst>
            </c:dLbl>
            <c:dLbl>
              <c:idx val="2"/>
              <c:layout>
                <c:manualLayout>
                  <c:x val="1.6666666666666701E-2"/>
                  <c:y val="-9.2592592592593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93-4CF8-943A-7C33297B2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PERTAMA'!$P$3:$P$5</c:f>
              <c:strCache>
                <c:ptCount val="3"/>
                <c:pt idx="0">
                  <c:v>Melamar</c:v>
                </c:pt>
                <c:pt idx="1">
                  <c:v>Merespon</c:v>
                </c:pt>
                <c:pt idx="2">
                  <c:v>Wawancara</c:v>
                </c:pt>
              </c:strCache>
            </c:strRef>
          </c:cat>
          <c:val>
            <c:numRef>
              <c:f>'[Universitas Airlangga Revi.xlsx]PEKERJAAN PERTAMA'!$Q$3:$Q$5</c:f>
              <c:numCache>
                <c:formatCode>0.00</c:formatCode>
                <c:ptCount val="3"/>
                <c:pt idx="0">
                  <c:v>17.185234899328862</c:v>
                </c:pt>
                <c:pt idx="1">
                  <c:v>7.4852282900626674</c:v>
                </c:pt>
                <c:pt idx="2">
                  <c:v>5.8648164726947183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3-4CF8-943A-7C33297B2653}"/>
            </c:ext>
          </c:extLst>
        </c:ser>
        <c:ser>
          <c:idx val="1"/>
          <c:order val="1"/>
          <c:tx>
            <c:strRef>
              <c:f>'[Universitas Airlangga Revi.xlsx]PEKERJAAN PERTAMA'!$R$2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3-4CF8-943A-7C33297B2653}"/>
                </c:ext>
              </c:extLst>
            </c:dLbl>
            <c:dLbl>
              <c:idx val="1"/>
              <c:layout>
                <c:manualLayout>
                  <c:x val="1.94444444444443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93-4CF8-943A-7C33297B2653}"/>
                </c:ext>
              </c:extLst>
            </c:dLbl>
            <c:dLbl>
              <c:idx val="2"/>
              <c:layout>
                <c:manualLayout>
                  <c:x val="1.6666666666666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93-4CF8-943A-7C33297B2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PERTAMA'!$P$3:$P$5</c:f>
              <c:strCache>
                <c:ptCount val="3"/>
                <c:pt idx="0">
                  <c:v>Melamar</c:v>
                </c:pt>
                <c:pt idx="1">
                  <c:v>Merespon</c:v>
                </c:pt>
                <c:pt idx="2">
                  <c:v>Wawancara</c:v>
                </c:pt>
              </c:strCache>
            </c:strRef>
          </c:cat>
          <c:val>
            <c:numRef>
              <c:f>'[Universitas Airlangga Revi.xlsx]PEKERJAAN PERTAMA'!$R$3:$R$5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3-4CF8-943A-7C33297B2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043112"/>
        <c:axId val="373043504"/>
        <c:axId val="0"/>
      </c:bar3DChart>
      <c:catAx>
        <c:axId val="37304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43504"/>
        <c:crosses val="autoZero"/>
        <c:auto val="1"/>
        <c:lblAlgn val="ctr"/>
        <c:lblOffset val="100"/>
        <c:noMultiLvlLbl val="0"/>
      </c:catAx>
      <c:valAx>
        <c:axId val="37304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4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4171821113471"/>
          <c:y val="9.8095190868989671E-2"/>
          <c:w val="0.31860193040626344"/>
          <c:h val="0.814762001267716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7296587926536"/>
          <c:y val="0.10299467774861512"/>
          <c:w val="0.45010083114610672"/>
          <c:h val="0.75016805191017899"/>
        </c:manualLayout>
      </c:layout>
      <c:doughnutChart>
        <c:varyColors val="1"/>
        <c:ser>
          <c:idx val="0"/>
          <c:order val="0"/>
          <c:dLbls>
            <c:dLbl>
              <c:idx val="2"/>
              <c:layout>
                <c:manualLayout>
                  <c:x val="1.1111111111111125E-2"/>
                  <c:y val="2.037013505283214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2-46D8-88C3-E3A99EB06333}"/>
                </c:ext>
              </c:extLst>
            </c:dLbl>
            <c:spPr>
              <a:solidFill>
                <a:schemeClr val="bg2"/>
              </a:solidFill>
            </c:spPr>
            <c:txPr>
              <a:bodyPr rot="0" vert="horz"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Revi.xlsx]PEKERJAAN PERTAMA'!$AF$2:$AF$4</c:f>
              <c:strCache>
                <c:ptCount val="3"/>
                <c:pt idx="0">
                  <c:v>First entry/ tingkat staff</c:v>
                </c:pt>
                <c:pt idx="1">
                  <c:v>Middle level / tingkat managerial</c:v>
                </c:pt>
                <c:pt idx="2">
                  <c:v>Top level/ direktur/ tingkat pembuat keputusan</c:v>
                </c:pt>
              </c:strCache>
            </c:strRef>
          </c:cat>
          <c:val>
            <c:numRef>
              <c:f>'[Universitas Airlangga Revi.xlsx]PEKERJAAN PERTAMA'!$AH$2:$AH$4</c:f>
              <c:numCache>
                <c:formatCode>0.00%</c:formatCode>
                <c:ptCount val="3"/>
                <c:pt idx="0">
                  <c:v>0.92307692307692313</c:v>
                </c:pt>
                <c:pt idx="1">
                  <c:v>7.2450805008944547E-2</c:v>
                </c:pt>
                <c:pt idx="2">
                  <c:v>4.4722719141323791E-3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7-4F0C-B3DA-AC93C16923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49800962379717"/>
          <c:y val="0.23762589676290471"/>
          <c:w val="0.27024868766404275"/>
          <c:h val="0.56331653543307092"/>
        </c:manualLayout>
      </c:layout>
      <c:overlay val="0"/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1511123263814E-2"/>
          <c:y val="2.5487771324817016E-2"/>
          <c:w val="0.93090417025334427"/>
          <c:h val="0.9087861911274934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Overflow="overflow" horzOverflow="overflow" wrap="square" lIns="0" tIns="0" rIns="38100" bIns="1280160" anchor="t" anchorCtr="0">
                <a:norm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 Revi.xlsx]DOMISILI'!$A$2:$A$8</c:f>
              <c:strCache>
                <c:ptCount val="7"/>
                <c:pt idx="0">
                  <c:v>Jakarta, Banten</c:v>
                </c:pt>
                <c:pt idx="1">
                  <c:v>Jawa Timur</c:v>
                </c:pt>
                <c:pt idx="2">
                  <c:v>Jawa Tengah</c:v>
                </c:pt>
                <c:pt idx="3">
                  <c:v>Kalimantan </c:v>
                </c:pt>
                <c:pt idx="4">
                  <c:v>Yogyakarta</c:v>
                </c:pt>
                <c:pt idx="5">
                  <c:v>Jawa Barat</c:v>
                </c:pt>
                <c:pt idx="6">
                  <c:v>Sumatera </c:v>
                </c:pt>
              </c:strCache>
            </c:strRef>
          </c:cat>
          <c:val>
            <c:numRef>
              <c:f>'[Universitas Airlangga Revi.xlsx]DOMISILI'!$C$2:$C$8</c:f>
              <c:numCache>
                <c:formatCode>0.00%</c:formatCode>
                <c:ptCount val="7"/>
                <c:pt idx="0">
                  <c:v>1.6034031413612565E-2</c:v>
                </c:pt>
                <c:pt idx="1">
                  <c:v>0.90968586387434558</c:v>
                </c:pt>
                <c:pt idx="2">
                  <c:v>1.8651832460732983E-2</c:v>
                </c:pt>
                <c:pt idx="3">
                  <c:v>9.1623036649214652E-3</c:v>
                </c:pt>
                <c:pt idx="4">
                  <c:v>3.9267015706806281E-3</c:v>
                </c:pt>
                <c:pt idx="5">
                  <c:v>1.668848167539267E-2</c:v>
                </c:pt>
                <c:pt idx="6">
                  <c:v>1.0143979057591623E-2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B9-4AC4-AA06-BDBB44ADDD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5840200"/>
        <c:axId val="294923032"/>
      </c:barChart>
      <c:catAx>
        <c:axId val="21584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4923032"/>
        <c:crosses val="autoZero"/>
        <c:auto val="1"/>
        <c:lblAlgn val="ctr"/>
        <c:lblOffset val="100"/>
        <c:noMultiLvlLbl val="0"/>
      </c:catAx>
      <c:valAx>
        <c:axId val="2949230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5840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305563677493452E-2"/>
          <c:w val="0.97020123339590647"/>
          <c:h val="0.940586399899460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78-462F-8178-3F5529BC9BFE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978-462F-8178-3F5529BC9BF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78-462F-8178-3F5529BC9BF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78-462F-8178-3F5529BC9BF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Revi.xlsx]PEKERJAAN PERTAMA'!$T$2:$T$3</c:f>
              <c:strCache>
                <c:ptCount val="2"/>
                <c:pt idx="0">
                  <c:v>Nasional</c:v>
                </c:pt>
                <c:pt idx="1">
                  <c:v>Multinasional</c:v>
                </c:pt>
              </c:strCache>
            </c:strRef>
          </c:cat>
          <c:val>
            <c:numRef>
              <c:f>'[Universitas Airlangga Revi.xlsx]PEKERJAAN PERTAMA'!$V$2:$V$3</c:f>
              <c:numCache>
                <c:formatCode>0.00%</c:formatCode>
                <c:ptCount val="2"/>
                <c:pt idx="0">
                  <c:v>0.87203579418344523</c:v>
                </c:pt>
                <c:pt idx="1">
                  <c:v>0.12796420581655482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8-462F-8178-3F5529BC9B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28168339716898E-2"/>
          <c:y val="2.9349564591855341E-2"/>
          <c:w val="0.94757183166028314"/>
          <c:h val="0.8353939488300722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tIns="91440"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 Revi.xlsx]PEKERJAAN PERTAMA'!$X$2:$X$6</c:f>
              <c:strCache>
                <c:ptCount val="5"/>
                <c:pt idx="0">
                  <c:v>Perusahaan swasta</c:v>
                </c:pt>
                <c:pt idx="1">
                  <c:v>Instansi pemerintah (termasuk BUMN)</c:v>
                </c:pt>
                <c:pt idx="2">
                  <c:v>Lainya</c:v>
                </c:pt>
                <c:pt idx="3">
                  <c:v>Wiraswasta/perusahaan sendiri</c:v>
                </c:pt>
                <c:pt idx="4">
                  <c:v>Organisasi non-profit (LSM)</c:v>
                </c:pt>
              </c:strCache>
            </c:strRef>
          </c:cat>
          <c:val>
            <c:numRef>
              <c:f>'[Universitas Airlangga Revi.xlsx]PEKERJAAN PERTAMA'!$Z$2:$Z$6</c:f>
              <c:numCache>
                <c:formatCode>0.00%</c:formatCode>
                <c:ptCount val="5"/>
                <c:pt idx="0">
                  <c:v>0.59400179051029545</c:v>
                </c:pt>
                <c:pt idx="1">
                  <c:v>0.26902417188898836</c:v>
                </c:pt>
                <c:pt idx="2">
                  <c:v>7.7439570277529096E-2</c:v>
                </c:pt>
                <c:pt idx="3">
                  <c:v>3.222918531781558E-2</c:v>
                </c:pt>
                <c:pt idx="4">
                  <c:v>2.730528200537153E-2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DC4-9449-F70E2F9FE2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718928"/>
        <c:axId val="161719320"/>
        <c:axId val="0"/>
      </c:bar3DChart>
      <c:catAx>
        <c:axId val="16171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719320"/>
        <c:crosses val="autoZero"/>
        <c:auto val="1"/>
        <c:lblAlgn val="ctr"/>
        <c:lblOffset val="100"/>
        <c:noMultiLvlLbl val="0"/>
      </c:catAx>
      <c:valAx>
        <c:axId val="161719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6171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28045401066759"/>
          <c:y val="2.3115057046440624E-2"/>
          <c:w val="0.48919288220862706"/>
          <c:h val="0.857569729621117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'PEKERJAAN PERTAMA'!$Z$2:$Z$22</c:f>
              <c:strCache>
                <c:ptCount val="21"/>
                <c:pt idx="0">
                  <c:v>Kategori T: Aktivitas Rumah Tangga sebagai Pemberi Kerja; Aktivitas yang Menghasilkan Barang dan Jasa oleh Rumah Tangga yang Digunakan untuk Memenuhi Kebutuhan Sendiri</c:v>
                </c:pt>
                <c:pt idx="1">
                  <c:v>Kategori U: Aktivitas badan internasional dan badan ekstra internasional</c:v>
                </c:pt>
                <c:pt idx="2">
                  <c:v>Kategori E: Pengelolaan Air, Pengelolaan Air Limbah, Pengelolaan dan Daur Ulang Sampah, dan Aktivitas Remediasi</c:v>
                </c:pt>
                <c:pt idx="3">
                  <c:v>Kategori L: Real estat</c:v>
                </c:pt>
                <c:pt idx="4">
                  <c:v>Kategori N: Aktivitas Penyewaan dan Sewa Guna Usaha Tanpa Hak Opsi, Ketenagakerjaan, Agen Perjalanan dan Penunjang Usaha Lainnya</c:v>
                </c:pt>
                <c:pt idx="5">
                  <c:v>Kategori R: Kesenian, hiburan dan rekreasi</c:v>
                </c:pt>
                <c:pt idx="6">
                  <c:v>Kategori D: Pengadaan listrik, gas, uap/air panas dan udara dingin</c:v>
                </c:pt>
                <c:pt idx="7">
                  <c:v>Kategori I: Penyediaan akomodasi dan penyediaan makan minum</c:v>
                </c:pt>
                <c:pt idx="8">
                  <c:v>Kategori H: Pengangkutan dan Pergudangan</c:v>
                </c:pt>
                <c:pt idx="9">
                  <c:v>Kategori M: Aktivitas Profesional, Ilmiah dan Teknis</c:v>
                </c:pt>
                <c:pt idx="10">
                  <c:v>Kategori B: Pertambangan dan Penggalian</c:v>
                </c:pt>
                <c:pt idx="11">
                  <c:v>Kategori A: Pertanian, kehutanan, dan perikanan</c:v>
                </c:pt>
                <c:pt idx="12">
                  <c:v>Kategori J: Informasi dan komunikasi</c:v>
                </c:pt>
                <c:pt idx="13">
                  <c:v>Kategori F: Konstruksi</c:v>
                </c:pt>
                <c:pt idx="14">
                  <c:v>Kategori P: Pendidikan</c:v>
                </c:pt>
                <c:pt idx="15">
                  <c:v>Kategori Q: Aktivitas Kesehatan Manusia dan Aktivitas Sosial</c:v>
                </c:pt>
                <c:pt idx="16">
                  <c:v>Kategori K: Aktivitas keuangan dan asuransi</c:v>
                </c:pt>
                <c:pt idx="17">
                  <c:v>Kategori C: Industri pengolahan</c:v>
                </c:pt>
                <c:pt idx="18">
                  <c:v>Kategori G: Perdagangan besar dan eceran; reparasi dan perawatan mobil dan sepeda motor</c:v>
                </c:pt>
                <c:pt idx="19">
                  <c:v>Kategori O: Administrasi pemerintahan, pertahanan dan jaminan sosial wajib</c:v>
                </c:pt>
                <c:pt idx="20">
                  <c:v>Kategori S: Aktivitas jasa lainnya</c:v>
                </c:pt>
              </c:strCache>
            </c:strRef>
          </c:cat>
          <c:val>
            <c:numRef>
              <c:f>'PEKERJAAN PERTAMA'!$AB$2:$AB$22</c:f>
              <c:numCache>
                <c:formatCode>0.0%</c:formatCode>
                <c:ptCount val="21"/>
                <c:pt idx="0">
                  <c:v>8.960573476702509E-4</c:v>
                </c:pt>
                <c:pt idx="1">
                  <c:v>8.960573476702509E-4</c:v>
                </c:pt>
                <c:pt idx="2">
                  <c:v>1.7921146953405018E-3</c:v>
                </c:pt>
                <c:pt idx="3">
                  <c:v>2.2401433691756271E-3</c:v>
                </c:pt>
                <c:pt idx="4">
                  <c:v>2.2401433691756271E-3</c:v>
                </c:pt>
                <c:pt idx="5">
                  <c:v>5.3763440860215058E-3</c:v>
                </c:pt>
                <c:pt idx="6">
                  <c:v>7.6164874551971325E-3</c:v>
                </c:pt>
                <c:pt idx="7">
                  <c:v>8.9605734767025085E-3</c:v>
                </c:pt>
                <c:pt idx="8">
                  <c:v>1.0304659498207885E-2</c:v>
                </c:pt>
                <c:pt idx="9">
                  <c:v>1.2992831541218637E-2</c:v>
                </c:pt>
                <c:pt idx="10">
                  <c:v>1.4336917562724014E-2</c:v>
                </c:pt>
                <c:pt idx="11">
                  <c:v>2.1057347670250897E-2</c:v>
                </c:pt>
                <c:pt idx="12">
                  <c:v>2.5089605734767026E-2</c:v>
                </c:pt>
                <c:pt idx="13">
                  <c:v>3.8978494623655914E-2</c:v>
                </c:pt>
                <c:pt idx="14">
                  <c:v>4.2114695340501794E-2</c:v>
                </c:pt>
                <c:pt idx="15">
                  <c:v>4.8835125448028677E-2</c:v>
                </c:pt>
                <c:pt idx="16">
                  <c:v>6.3172043010752688E-2</c:v>
                </c:pt>
                <c:pt idx="17">
                  <c:v>6.6308243727598568E-2</c:v>
                </c:pt>
                <c:pt idx="18">
                  <c:v>0.11335125448028674</c:v>
                </c:pt>
                <c:pt idx="19">
                  <c:v>0.16801075268817203</c:v>
                </c:pt>
                <c:pt idx="20">
                  <c:v>0.34543010752688175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8-4125-AC4A-FF8ED834A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501928"/>
        <c:axId val="368502320"/>
      </c:barChart>
      <c:catAx>
        <c:axId val="368501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02320"/>
        <c:crosses val="autoZero"/>
        <c:auto val="1"/>
        <c:lblAlgn val="ctr"/>
        <c:lblOffset val="100"/>
        <c:noMultiLvlLbl val="0"/>
      </c:catAx>
      <c:valAx>
        <c:axId val="36850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0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'[Universitas Airlangga Rev.xlsx]PEKERJAAN PERTAMA'!$AK$2</c:f>
              <c:strCache>
                <c:ptCount val="1"/>
                <c:pt idx="0">
                  <c:v>Pendapatan Utama</c:v>
                </c:pt>
              </c:strCache>
            </c:strRef>
          </c:tx>
          <c:invertIfNegative val="0"/>
          <c:cat>
            <c:strRef>
              <c:f>'[Universitas Airlangga Rev.xlsx]PEKERJAAN PERTAMA'!$AJ$3:$AJ$9</c:f>
              <c:strCache>
                <c:ptCount val="7"/>
                <c:pt idx="0">
                  <c:v>HUKUM</c:v>
                </c:pt>
                <c:pt idx="1">
                  <c:v>EKONOMI DAN BISNIS</c:v>
                </c:pt>
                <c:pt idx="2">
                  <c:v>KEDOKTERAN</c:v>
                </c:pt>
                <c:pt idx="3">
                  <c:v>FARMASI</c:v>
                </c:pt>
                <c:pt idx="4">
                  <c:v>KEPERAWATAN</c:v>
                </c:pt>
                <c:pt idx="5">
                  <c:v>PSIKOLOGI</c:v>
                </c:pt>
                <c:pt idx="6">
                  <c:v>ILMU SOSIAL DAN ILMU POLITIK</c:v>
                </c:pt>
              </c:strCache>
            </c:strRef>
          </c:cat>
          <c:val>
            <c:numRef>
              <c:f>'[Universitas Airlangga Rev.xlsx]PEKERJAAN PERTAMA'!$AK$3:$AK$9</c:f>
              <c:numCache>
                <c:formatCode>[$IDR]\ #,##0</c:formatCode>
                <c:ptCount val="7"/>
                <c:pt idx="0">
                  <c:v>5778031.416666667</c:v>
                </c:pt>
                <c:pt idx="1">
                  <c:v>5045780.8972602738</c:v>
                </c:pt>
                <c:pt idx="2">
                  <c:v>4837742.574257426</c:v>
                </c:pt>
                <c:pt idx="3">
                  <c:v>4727403.846153846</c:v>
                </c:pt>
                <c:pt idx="4">
                  <c:v>4183333.333333333</c:v>
                </c:pt>
                <c:pt idx="5">
                  <c:v>3909435.5692307688</c:v>
                </c:pt>
                <c:pt idx="6">
                  <c:v>3909321.6582914572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0-4924-8E9F-9F24801F2E9B}"/>
            </c:ext>
          </c:extLst>
        </c:ser>
        <c:ser>
          <c:idx val="1"/>
          <c:order val="1"/>
          <c:tx>
            <c:strRef>
              <c:f>'[Universitas Airlangga Rev.xlsx]PEKERJAAN PERTAMA'!$AL$2</c:f>
              <c:strCache>
                <c:ptCount val="1"/>
                <c:pt idx="0">
                  <c:v>Lembur dan Tips</c:v>
                </c:pt>
              </c:strCache>
            </c:strRef>
          </c:tx>
          <c:invertIfNegative val="0"/>
          <c:cat>
            <c:strRef>
              <c:f>'[Universitas Airlangga Rev.xlsx]PEKERJAAN PERTAMA'!$AJ$3:$AJ$9</c:f>
              <c:strCache>
                <c:ptCount val="7"/>
                <c:pt idx="0">
                  <c:v>HUKUM</c:v>
                </c:pt>
                <c:pt idx="1">
                  <c:v>EKONOMI DAN BISNIS</c:v>
                </c:pt>
                <c:pt idx="2">
                  <c:v>KEDOKTERAN</c:v>
                </c:pt>
                <c:pt idx="3">
                  <c:v>FARMASI</c:v>
                </c:pt>
                <c:pt idx="4">
                  <c:v>KEPERAWATAN</c:v>
                </c:pt>
                <c:pt idx="5">
                  <c:v>PSIKOLOGI</c:v>
                </c:pt>
                <c:pt idx="6">
                  <c:v>ILMU SOSIAL DAN ILMU POLITIK</c:v>
                </c:pt>
              </c:strCache>
            </c:strRef>
          </c:cat>
          <c:val>
            <c:numRef>
              <c:f>'[Universitas Airlangga Rev.xlsx]PEKERJAAN PERTAMA'!$AL$3:$AL$9</c:f>
              <c:numCache>
                <c:formatCode>[$IDR]\ #,##0</c:formatCode>
                <c:ptCount val="7"/>
                <c:pt idx="0">
                  <c:v>356122.44897959178</c:v>
                </c:pt>
                <c:pt idx="1">
                  <c:v>590110.17351598176</c:v>
                </c:pt>
                <c:pt idx="2">
                  <c:v>510524.75247524749</c:v>
                </c:pt>
                <c:pt idx="3">
                  <c:v>295192.30769230769</c:v>
                </c:pt>
                <c:pt idx="4">
                  <c:v>225000</c:v>
                </c:pt>
                <c:pt idx="5">
                  <c:v>392000</c:v>
                </c:pt>
                <c:pt idx="6">
                  <c:v>546809.04522613063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0-4924-8E9F-9F24801F2E9B}"/>
            </c:ext>
          </c:extLst>
        </c:ser>
        <c:ser>
          <c:idx val="2"/>
          <c:order val="2"/>
          <c:tx>
            <c:strRef>
              <c:f>'[Universitas Airlangga Rev.xlsx]PEKERJAAN PERTAMA'!$AM$2</c:f>
              <c:strCache>
                <c:ptCount val="1"/>
                <c:pt idx="0">
                  <c:v>Lainya</c:v>
                </c:pt>
              </c:strCache>
            </c:strRef>
          </c:tx>
          <c:invertIfNegative val="0"/>
          <c:cat>
            <c:strRef>
              <c:f>'[Universitas Airlangga Rev.xlsx]PEKERJAAN PERTAMA'!$AJ$3:$AJ$9</c:f>
              <c:strCache>
                <c:ptCount val="7"/>
                <c:pt idx="0">
                  <c:v>HUKUM</c:v>
                </c:pt>
                <c:pt idx="1">
                  <c:v>EKONOMI DAN BISNIS</c:v>
                </c:pt>
                <c:pt idx="2">
                  <c:v>KEDOKTERAN</c:v>
                </c:pt>
                <c:pt idx="3">
                  <c:v>FARMASI</c:v>
                </c:pt>
                <c:pt idx="4">
                  <c:v>KEPERAWATAN</c:v>
                </c:pt>
                <c:pt idx="5">
                  <c:v>PSIKOLOGI</c:v>
                </c:pt>
                <c:pt idx="6">
                  <c:v>ILMU SOSIAL DAN ILMU POLITIK</c:v>
                </c:pt>
              </c:strCache>
            </c:strRef>
          </c:cat>
          <c:val>
            <c:numRef>
              <c:f>'[Universitas Airlangga Rev.xlsx]PEKERJAAN PERTAMA'!$AM$3:$AM$9</c:f>
              <c:numCache>
                <c:formatCode>[$IDR]\ #,##0</c:formatCode>
                <c:ptCount val="7"/>
                <c:pt idx="0">
                  <c:v>333333.33333333331</c:v>
                </c:pt>
                <c:pt idx="1">
                  <c:v>183289.4736842105</c:v>
                </c:pt>
                <c:pt idx="2">
                  <c:v>417200</c:v>
                </c:pt>
                <c:pt idx="3">
                  <c:v>325961.53846153838</c:v>
                </c:pt>
                <c:pt idx="4">
                  <c:v>0</c:v>
                </c:pt>
                <c:pt idx="5">
                  <c:v>285937.5</c:v>
                </c:pt>
                <c:pt idx="6">
                  <c:v>459239.13043478259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F0-4924-8E9F-9F24801F2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50560"/>
        <c:axId val="64452096"/>
      </c:barChart>
      <c:catAx>
        <c:axId val="6445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452096"/>
        <c:crosses val="autoZero"/>
        <c:auto val="1"/>
        <c:lblAlgn val="ctr"/>
        <c:lblOffset val="100"/>
        <c:noMultiLvlLbl val="0"/>
      </c:catAx>
      <c:valAx>
        <c:axId val="64452096"/>
        <c:scaling>
          <c:orientation val="minMax"/>
        </c:scaling>
        <c:delete val="0"/>
        <c:axPos val="l"/>
        <c:majorGridlines/>
        <c:numFmt formatCode="[$IDR]\ #,##0" sourceLinked="1"/>
        <c:majorTickMark val="out"/>
        <c:minorTickMark val="none"/>
        <c:tickLblPos val="nextTo"/>
        <c:crossAx val="644505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'[Universitas Airlangga Rev.xlsx]PEKERJAAN PERTAMA'!$AK$2</c:f>
              <c:strCache>
                <c:ptCount val="1"/>
                <c:pt idx="0">
                  <c:v>Pendapatan Utama</c:v>
                </c:pt>
              </c:strCache>
            </c:strRef>
          </c:tx>
          <c:invertIfNegative val="0"/>
          <c:cat>
            <c:strRef>
              <c:f>'[Universitas Airlangga Rev.xlsx]PEKERJAAN PERTAMA'!$AJ$10:$AJ$16</c:f>
              <c:strCache>
                <c:ptCount val="7"/>
                <c:pt idx="0">
                  <c:v>KEDOKTERAN GIGI</c:v>
                </c:pt>
                <c:pt idx="1">
                  <c:v>SAINS DAN TEKNOLOGI</c:v>
                </c:pt>
                <c:pt idx="2">
                  <c:v>KEDOKTERAN HEWAN</c:v>
                </c:pt>
                <c:pt idx="3">
                  <c:v>VOKASI</c:v>
                </c:pt>
                <c:pt idx="4">
                  <c:v>ILMU BUDAYA</c:v>
                </c:pt>
                <c:pt idx="5">
                  <c:v>PERIKANAN DAN KELAUTAN</c:v>
                </c:pt>
                <c:pt idx="6">
                  <c:v>KESEHATAN MASYARAKAT</c:v>
                </c:pt>
              </c:strCache>
            </c:strRef>
          </c:cat>
          <c:val>
            <c:numRef>
              <c:f>'[Universitas Airlangga Rev.xlsx]PEKERJAAN PERTAMA'!$AK$10:$AK$16</c:f>
              <c:numCache>
                <c:formatCode>[$IDR]\ #,##0</c:formatCode>
                <c:ptCount val="7"/>
                <c:pt idx="0">
                  <c:v>3773133.333333333</c:v>
                </c:pt>
                <c:pt idx="1">
                  <c:v>3745285.2698412701</c:v>
                </c:pt>
                <c:pt idx="2">
                  <c:v>3606833.333333333</c:v>
                </c:pt>
                <c:pt idx="3">
                  <c:v>3468774.0780669139</c:v>
                </c:pt>
                <c:pt idx="4">
                  <c:v>3369423.2345679011</c:v>
                </c:pt>
                <c:pt idx="5">
                  <c:v>3249210.2325581401</c:v>
                </c:pt>
                <c:pt idx="6">
                  <c:v>3231586.7768595042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6-43A1-92DB-ED69EB23A983}"/>
            </c:ext>
          </c:extLst>
        </c:ser>
        <c:ser>
          <c:idx val="1"/>
          <c:order val="1"/>
          <c:tx>
            <c:strRef>
              <c:f>'[Universitas Airlangga Rev.xlsx]PEKERJAAN PERTAMA'!$AL$2</c:f>
              <c:strCache>
                <c:ptCount val="1"/>
                <c:pt idx="0">
                  <c:v>Lembur dan Tips</c:v>
                </c:pt>
              </c:strCache>
            </c:strRef>
          </c:tx>
          <c:invertIfNegative val="0"/>
          <c:cat>
            <c:strRef>
              <c:f>'[Universitas Airlangga Rev.xlsx]PEKERJAAN PERTAMA'!$AJ$10:$AJ$16</c:f>
              <c:strCache>
                <c:ptCount val="7"/>
                <c:pt idx="0">
                  <c:v>KEDOKTERAN GIGI</c:v>
                </c:pt>
                <c:pt idx="1">
                  <c:v>SAINS DAN TEKNOLOGI</c:v>
                </c:pt>
                <c:pt idx="2">
                  <c:v>KEDOKTERAN HEWAN</c:v>
                </c:pt>
                <c:pt idx="3">
                  <c:v>VOKASI</c:v>
                </c:pt>
                <c:pt idx="4">
                  <c:v>ILMU BUDAYA</c:v>
                </c:pt>
                <c:pt idx="5">
                  <c:v>PERIKANAN DAN KELAUTAN</c:v>
                </c:pt>
                <c:pt idx="6">
                  <c:v>KESEHATAN MASYARAKAT</c:v>
                </c:pt>
              </c:strCache>
            </c:strRef>
          </c:cat>
          <c:val>
            <c:numRef>
              <c:f>'[Universitas Airlangga Rev.xlsx]PEKERJAAN PERTAMA'!$AL$10:$AL$16</c:f>
              <c:numCache>
                <c:formatCode>[$IDR]\ #,##0</c:formatCode>
                <c:ptCount val="7"/>
                <c:pt idx="0">
                  <c:v>762222.22222222225</c:v>
                </c:pt>
                <c:pt idx="1">
                  <c:v>376177.15189873421</c:v>
                </c:pt>
                <c:pt idx="2">
                  <c:v>382833.33333333331</c:v>
                </c:pt>
                <c:pt idx="3">
                  <c:v>482219.33085501858</c:v>
                </c:pt>
                <c:pt idx="4">
                  <c:v>414664.63414634147</c:v>
                </c:pt>
                <c:pt idx="5">
                  <c:v>567543.02325581398</c:v>
                </c:pt>
                <c:pt idx="6">
                  <c:v>371983.47107438021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6-43A1-92DB-ED69EB23A983}"/>
            </c:ext>
          </c:extLst>
        </c:ser>
        <c:ser>
          <c:idx val="2"/>
          <c:order val="2"/>
          <c:tx>
            <c:strRef>
              <c:f>'[Universitas Airlangga Rev.xlsx]PEKERJAAN PERTAMA'!$AM$2</c:f>
              <c:strCache>
                <c:ptCount val="1"/>
                <c:pt idx="0">
                  <c:v>Lainya</c:v>
                </c:pt>
              </c:strCache>
            </c:strRef>
          </c:tx>
          <c:invertIfNegative val="0"/>
          <c:cat>
            <c:strRef>
              <c:f>'[Universitas Airlangga Rev.xlsx]PEKERJAAN PERTAMA'!$AJ$10:$AJ$16</c:f>
              <c:strCache>
                <c:ptCount val="7"/>
                <c:pt idx="0">
                  <c:v>KEDOKTERAN GIGI</c:v>
                </c:pt>
                <c:pt idx="1">
                  <c:v>SAINS DAN TEKNOLOGI</c:v>
                </c:pt>
                <c:pt idx="2">
                  <c:v>KEDOKTERAN HEWAN</c:v>
                </c:pt>
                <c:pt idx="3">
                  <c:v>VOKASI</c:v>
                </c:pt>
                <c:pt idx="4">
                  <c:v>ILMU BUDAYA</c:v>
                </c:pt>
                <c:pt idx="5">
                  <c:v>PERIKANAN DAN KELAUTAN</c:v>
                </c:pt>
                <c:pt idx="6">
                  <c:v>KESEHATAN MASYARAKAT</c:v>
                </c:pt>
              </c:strCache>
            </c:strRef>
          </c:cat>
          <c:val>
            <c:numRef>
              <c:f>'[Universitas Airlangga Rev.xlsx]PEKERJAAN PERTAMA'!$AM$10:$AM$16</c:f>
              <c:numCache>
                <c:formatCode>[$IDR]\ #,##0</c:formatCode>
                <c:ptCount val="7"/>
                <c:pt idx="0">
                  <c:v>604444.4444444445</c:v>
                </c:pt>
                <c:pt idx="1">
                  <c:v>274666.66666666669</c:v>
                </c:pt>
                <c:pt idx="2">
                  <c:v>242500</c:v>
                </c:pt>
                <c:pt idx="3">
                  <c:v>179703.3898305085</c:v>
                </c:pt>
                <c:pt idx="4">
                  <c:v>128571.42857142859</c:v>
                </c:pt>
                <c:pt idx="5">
                  <c:v>140322.5806451613</c:v>
                </c:pt>
                <c:pt idx="6">
                  <c:v>107954.5454545455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6-43A1-92DB-ED69EB23A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50560"/>
        <c:axId val="64452096"/>
      </c:barChart>
      <c:catAx>
        <c:axId val="6445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452096"/>
        <c:crosses val="autoZero"/>
        <c:auto val="1"/>
        <c:lblAlgn val="ctr"/>
        <c:lblOffset val="100"/>
        <c:noMultiLvlLbl val="0"/>
      </c:catAx>
      <c:valAx>
        <c:axId val="64452096"/>
        <c:scaling>
          <c:orientation val="minMax"/>
        </c:scaling>
        <c:delete val="0"/>
        <c:axPos val="l"/>
        <c:majorGridlines/>
        <c:numFmt formatCode="[$IDR]\ #,##0" sourceLinked="1"/>
        <c:majorTickMark val="out"/>
        <c:minorTickMark val="none"/>
        <c:tickLblPos val="nextTo"/>
        <c:crossAx val="644505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82737711553824"/>
          <c:y val="8.97294513935077E-2"/>
          <c:w val="0.33651378983280994"/>
          <c:h val="0.82012401038426064"/>
        </c:manualLayout>
      </c:layout>
      <c:doughnutChart>
        <c:varyColors val="1"/>
        <c:ser>
          <c:idx val="0"/>
          <c:order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Rev.xlsx]PEKERJAAN PERTAMA'!$AO$2:$AO$3</c:f>
              <c:strCache>
                <c:ptCount val="2"/>
                <c:pt idx="0">
                  <c:v>Erat</c:v>
                </c:pt>
                <c:pt idx="1">
                  <c:v>Tidak Erat</c:v>
                </c:pt>
              </c:strCache>
            </c:strRef>
          </c:cat>
          <c:val>
            <c:numRef>
              <c:f>'[Universitas Airlangga Rev.xlsx]PEKERJAAN PERTAMA'!$AQ$2:$AQ$3</c:f>
              <c:numCache>
                <c:formatCode>0.00%</c:formatCode>
                <c:ptCount val="2"/>
                <c:pt idx="0">
                  <c:v>0.74127126230975826</c:v>
                </c:pt>
                <c:pt idx="1">
                  <c:v>0.25872873769024174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6-4451-8E8E-A3F9625F07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99253800851216"/>
          <c:y val="0.3826078654337145"/>
          <c:w val="0.1369763413968948"/>
          <c:h val="0.18573794760668541"/>
        </c:manualLayout>
      </c:layout>
      <c:overlay val="0"/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45972494811679E-2"/>
          <c:y val="4.6416597672776415E-2"/>
          <c:w val="0.84940646170678391"/>
          <c:h val="0.82831786421372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'[Universitas Airlangga Rev.xlsx]PEKERJAAN PERTAMA'!$AT$2</c:f>
              <c:strCache>
                <c:ptCount val="1"/>
                <c:pt idx="0">
                  <c:v>Erat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Rev.xlsx]PEKERJAAN PERTAMA'!$AS$3:$AS$9</c:f>
              <c:strCache>
                <c:ptCount val="7"/>
                <c:pt idx="0">
                  <c:v>KEPERAWATAN</c:v>
                </c:pt>
                <c:pt idx="1">
                  <c:v>KEDOKTERAN GIGI</c:v>
                </c:pt>
                <c:pt idx="2">
                  <c:v>KEDOKTERAN HEWAN</c:v>
                </c:pt>
                <c:pt idx="3">
                  <c:v>KEDOKTERAN</c:v>
                </c:pt>
                <c:pt idx="4">
                  <c:v>FARMASI</c:v>
                </c:pt>
                <c:pt idx="5">
                  <c:v>PSIKOLOGI</c:v>
                </c:pt>
                <c:pt idx="6">
                  <c:v>HUKUM</c:v>
                </c:pt>
              </c:strCache>
            </c:strRef>
          </c:cat>
          <c:val>
            <c:numRef>
              <c:f>'[Universitas Airlangga Rev.xlsx]PEKERJAAN PERTAMA'!$AT$3:$AT$9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0.99009900990099009</c:v>
                </c:pt>
                <c:pt idx="4">
                  <c:v>0.92307692307692313</c:v>
                </c:pt>
                <c:pt idx="5">
                  <c:v>0.81538461538461537</c:v>
                </c:pt>
                <c:pt idx="6">
                  <c:v>0.79591836734693877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D-45EE-B78A-6AC3FF1F47A2}"/>
            </c:ext>
          </c:extLst>
        </c:ser>
        <c:ser>
          <c:idx val="1"/>
          <c:order val="1"/>
          <c:tx>
            <c:strRef>
              <c:f>'[Universitas Airlangga Rev.xlsx]PEKERJAAN PERTAMA'!$AU$2</c:f>
              <c:strCache>
                <c:ptCount val="1"/>
                <c:pt idx="0">
                  <c:v>Tidak Erat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Rev.xlsx]PEKERJAAN PERTAMA'!$AS$3:$AS$9</c:f>
              <c:strCache>
                <c:ptCount val="7"/>
                <c:pt idx="0">
                  <c:v>KEPERAWATAN</c:v>
                </c:pt>
                <c:pt idx="1">
                  <c:v>KEDOKTERAN GIGI</c:v>
                </c:pt>
                <c:pt idx="2">
                  <c:v>KEDOKTERAN HEWAN</c:v>
                </c:pt>
                <c:pt idx="3">
                  <c:v>KEDOKTERAN</c:v>
                </c:pt>
                <c:pt idx="4">
                  <c:v>FARMASI</c:v>
                </c:pt>
                <c:pt idx="5">
                  <c:v>PSIKOLOGI</c:v>
                </c:pt>
                <c:pt idx="6">
                  <c:v>HUKUM</c:v>
                </c:pt>
              </c:strCache>
            </c:strRef>
          </c:cat>
          <c:val>
            <c:numRef>
              <c:f>'[Universitas Airlangga Rev.xlsx]PEKERJAAN PERTAMA'!$AU$3:$AU$9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9.9009900990099011E-3</c:v>
                </c:pt>
                <c:pt idx="4">
                  <c:v>7.6923076923076927E-2</c:v>
                </c:pt>
                <c:pt idx="5">
                  <c:v>0.1846153846153846</c:v>
                </c:pt>
                <c:pt idx="6">
                  <c:v>0.2040816326530612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D-45EE-B78A-6AC3FF1F47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627648"/>
        <c:axId val="63629184"/>
      </c:barChart>
      <c:catAx>
        <c:axId val="636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3629184"/>
        <c:crosses val="autoZero"/>
        <c:auto val="1"/>
        <c:lblAlgn val="ctr"/>
        <c:lblOffset val="100"/>
        <c:noMultiLvlLbl val="0"/>
      </c:catAx>
      <c:valAx>
        <c:axId val="636291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3627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9919708894121275"/>
          <c:y val="5.3726205506814825E-2"/>
          <c:w val="8.6647470421684122E-2"/>
          <c:h val="0.14170186702401408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73818410067995E-2"/>
          <c:y val="4.7335417043917388E-2"/>
          <c:w val="0.83263584955408254"/>
          <c:h val="0.77195919009223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'[Universitas Airlangga Rev.xlsx]PEKERJAAN PERTAMA'!$AT$2</c:f>
              <c:strCache>
                <c:ptCount val="1"/>
                <c:pt idx="0">
                  <c:v>Erat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1.788863882160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1E-4A3E-9D29-CFB21FC40D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Rev.xlsx]PEKERJAAN PERTAMA'!$AS$10:$AS$16</c:f>
              <c:strCache>
                <c:ptCount val="7"/>
                <c:pt idx="0">
                  <c:v>KESEHATAN MASYARAKAT</c:v>
                </c:pt>
                <c:pt idx="1">
                  <c:v>VOKASI</c:v>
                </c:pt>
                <c:pt idx="2">
                  <c:v>EKONOMI DAN BISNIS</c:v>
                </c:pt>
                <c:pt idx="3">
                  <c:v>SAINS DAN TEKNOLOGI</c:v>
                </c:pt>
                <c:pt idx="4">
                  <c:v>ILMU SOSIAL DAN ILMU POLITIK</c:v>
                </c:pt>
                <c:pt idx="5">
                  <c:v>ILMU BUDAYA</c:v>
                </c:pt>
                <c:pt idx="6">
                  <c:v>PERIKANAN DAN KELAUTAN</c:v>
                </c:pt>
              </c:strCache>
            </c:strRef>
          </c:cat>
          <c:val>
            <c:numRef>
              <c:f>'[Universitas Airlangga Rev.xlsx]PEKERJAAN PERTAMA'!$AT$10:$AT$16</c:f>
              <c:numCache>
                <c:formatCode>0.00%</c:formatCode>
                <c:ptCount val="7"/>
                <c:pt idx="0">
                  <c:v>0.78512396694214881</c:v>
                </c:pt>
                <c:pt idx="1">
                  <c:v>0.78438661710037172</c:v>
                </c:pt>
                <c:pt idx="2">
                  <c:v>0.77471264367816095</c:v>
                </c:pt>
                <c:pt idx="3">
                  <c:v>0.6253968253968254</c:v>
                </c:pt>
                <c:pt idx="4">
                  <c:v>0.59296482412060303</c:v>
                </c:pt>
                <c:pt idx="5">
                  <c:v>0.57407407407407407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E-4A3E-9D29-CFB21FC40DD5}"/>
            </c:ext>
          </c:extLst>
        </c:ser>
        <c:ser>
          <c:idx val="1"/>
          <c:order val="1"/>
          <c:tx>
            <c:strRef>
              <c:f>'[Universitas Airlangga Rev.xlsx]PEKERJAAN PERTAMA'!$AU$2</c:f>
              <c:strCache>
                <c:ptCount val="1"/>
                <c:pt idx="0">
                  <c:v>Tidak Erat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0062359337151983E-2"/>
                  <c:y val="2.7247962249342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1E-4A3E-9D29-CFB21FC40D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Rev.xlsx]PEKERJAAN PERTAMA'!$AS$10:$AS$16</c:f>
              <c:strCache>
                <c:ptCount val="7"/>
                <c:pt idx="0">
                  <c:v>KESEHATAN MASYARAKAT</c:v>
                </c:pt>
                <c:pt idx="1">
                  <c:v>VOKASI</c:v>
                </c:pt>
                <c:pt idx="2">
                  <c:v>EKONOMI DAN BISNIS</c:v>
                </c:pt>
                <c:pt idx="3">
                  <c:v>SAINS DAN TEKNOLOGI</c:v>
                </c:pt>
                <c:pt idx="4">
                  <c:v>ILMU SOSIAL DAN ILMU POLITIK</c:v>
                </c:pt>
                <c:pt idx="5">
                  <c:v>ILMU BUDAYA</c:v>
                </c:pt>
                <c:pt idx="6">
                  <c:v>PERIKANAN DAN KELAUTAN</c:v>
                </c:pt>
              </c:strCache>
            </c:strRef>
          </c:cat>
          <c:val>
            <c:numRef>
              <c:f>'[Universitas Airlangga Rev.xlsx]PEKERJAAN PERTAMA'!$AU$10:$AU$16</c:f>
              <c:numCache>
                <c:formatCode>0.00%</c:formatCode>
                <c:ptCount val="7"/>
                <c:pt idx="0">
                  <c:v>0.21487603305785119</c:v>
                </c:pt>
                <c:pt idx="1">
                  <c:v>0.21561338289962831</c:v>
                </c:pt>
                <c:pt idx="2">
                  <c:v>0.22528735632183911</c:v>
                </c:pt>
                <c:pt idx="3">
                  <c:v>0.3746031746031746</c:v>
                </c:pt>
                <c:pt idx="4">
                  <c:v>0.40703517587939703</c:v>
                </c:pt>
                <c:pt idx="5">
                  <c:v>0.42592592592592587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E-4A3E-9D29-CFB21FC40D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627648"/>
        <c:axId val="63629184"/>
      </c:barChart>
      <c:catAx>
        <c:axId val="636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3629184"/>
        <c:crosses val="autoZero"/>
        <c:auto val="1"/>
        <c:lblAlgn val="ctr"/>
        <c:lblOffset val="100"/>
        <c:noMultiLvlLbl val="0"/>
      </c:catAx>
      <c:valAx>
        <c:axId val="636291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3627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8242648117181144"/>
          <c:y val="1.8095903768478295E-2"/>
          <c:w val="0.10453611687126649"/>
          <c:h val="0.1587999644456129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6622922134596"/>
          <c:y val="5.412037037037036E-2"/>
          <c:w val="0.47988932633420933"/>
          <c:h val="0.760694444444446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PERTAMA'!$AW$2:$AW$13</c:f>
              <c:strCache>
                <c:ptCount val="12"/>
                <c:pt idx="0">
                  <c:v>Saya dipromosikan ke posisi yang kurang berhubungan dengan pendidikan saya dibanding posisi sebelumnya</c:v>
                </c:pt>
                <c:pt idx="1">
                  <c:v>Lainya</c:v>
                </c:pt>
                <c:pt idx="2">
                  <c:v>Pekerjaan saya saat ini lebih aman/terjamin/secure</c:v>
                </c:pt>
                <c:pt idx="3">
                  <c:v>Saya dapat memperoleh pendapatan yang lebih tinggi dipekerjaan ini</c:v>
                </c:pt>
                <c:pt idx="4">
                  <c:v>Pekerjaan saat ini lebih menarik</c:v>
                </c:pt>
                <c:pt idx="5">
                  <c:v>Saya lebih suka bekerja di area pekerjaan yang tidak ada hubungannya dengan pendidikan saya</c:v>
                </c:pt>
                <c:pt idx="6">
                  <c:v>Pekerjaan saya saat ini lebih memungkin saya mengambil pekerjaan tambahan/jadwal yang fleksibel, dll</c:v>
                </c:pt>
                <c:pt idx="7">
                  <c:v>Pekerjaan saat ini menjamin kebutuhan keluarga saya</c:v>
                </c:pt>
                <c:pt idx="8">
                  <c:v>Pada awal meniti karir ini, saya harus menerima pekerjaan yang berhubungan dengan pendidikan saya</c:v>
                </c:pt>
                <c:pt idx="9">
                  <c:v>Pekerjaan saya saat ini lokasinya lebih dekat dari rumah saya</c:v>
                </c:pt>
                <c:pt idx="10">
                  <c:v>Di pekerjaan ini saya memperoleh prospek karir yang baik</c:v>
                </c:pt>
                <c:pt idx="11">
                  <c:v>Saya belum mendapatkan pekerjaan yang lebih sesuai</c:v>
                </c:pt>
              </c:strCache>
            </c:strRef>
          </c:cat>
          <c:val>
            <c:numRef>
              <c:f>'[Universitas Airlangga Revi.xlsx]PEKERJAAN PERTAMA'!$AX$2:$AX$13</c:f>
              <c:numCache>
                <c:formatCode>0.00%</c:formatCode>
                <c:ptCount val="12"/>
                <c:pt idx="0">
                  <c:v>3.4602076124567477E-2</c:v>
                </c:pt>
                <c:pt idx="1">
                  <c:v>5.8823529411764712E-2</c:v>
                </c:pt>
                <c:pt idx="2">
                  <c:v>8.9965397923875437E-2</c:v>
                </c:pt>
                <c:pt idx="3">
                  <c:v>9.5155709342560554E-2</c:v>
                </c:pt>
                <c:pt idx="4">
                  <c:v>0.1072664359861592</c:v>
                </c:pt>
                <c:pt idx="5">
                  <c:v>0.11072664359861591</c:v>
                </c:pt>
                <c:pt idx="6">
                  <c:v>0.11245674740484431</c:v>
                </c:pt>
                <c:pt idx="7">
                  <c:v>0.1228373702422145</c:v>
                </c:pt>
                <c:pt idx="8">
                  <c:v>0.17474048442906581</c:v>
                </c:pt>
                <c:pt idx="9">
                  <c:v>0.198961937716263</c:v>
                </c:pt>
                <c:pt idx="10">
                  <c:v>0.24221453287197231</c:v>
                </c:pt>
                <c:pt idx="11">
                  <c:v>0.40311418685121109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8-46D4-BB8C-BC3AFD159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761504"/>
        <c:axId val="292761896"/>
      </c:barChart>
      <c:catAx>
        <c:axId val="29276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92761896"/>
        <c:crosses val="autoZero"/>
        <c:auto val="1"/>
        <c:lblAlgn val="ctr"/>
        <c:lblOffset val="100"/>
        <c:noMultiLvlLbl val="0"/>
      </c:catAx>
      <c:valAx>
        <c:axId val="29276189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27615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724665061209E-2"/>
          <c:y val="4.4029594725856117E-2"/>
          <c:w val="0.91267500736189677"/>
          <c:h val="0.838454543575753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tIns="182880"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Revi.xlsx]PEKERJAAN PERTAMA'!$AY$2:$AY$5</c:f>
              <c:strCache>
                <c:ptCount val="4"/>
                <c:pt idx="0">
                  <c:v>Tingkat yang sama</c:v>
                </c:pt>
                <c:pt idx="1">
                  <c:v>Setingkat lebih tinggi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'[Universitas Airlangga Revi.xlsx]PEKERJAAN PERTAMA'!$BA$2:$BA$5</c:f>
              <c:numCache>
                <c:formatCode>0.00%</c:formatCode>
                <c:ptCount val="4"/>
                <c:pt idx="0">
                  <c:v>0.71082949308755761</c:v>
                </c:pt>
                <c:pt idx="1">
                  <c:v>0.19930875576036866</c:v>
                </c:pt>
                <c:pt idx="2">
                  <c:v>7.6036866359447008E-2</c:v>
                </c:pt>
                <c:pt idx="3">
                  <c:v>1.3824884792626729E-2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8-40B8-BD6C-25E2FCC55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762680"/>
        <c:axId val="287134224"/>
      </c:barChart>
      <c:catAx>
        <c:axId val="29276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87134224"/>
        <c:crosses val="autoZero"/>
        <c:auto val="1"/>
        <c:lblAlgn val="ctr"/>
        <c:lblOffset val="100"/>
        <c:noMultiLvlLbl val="0"/>
      </c:catAx>
      <c:valAx>
        <c:axId val="28713422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92762680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4E-2"/>
          <c:y val="0.10807888597258676"/>
          <c:w val="0.8237038495188117"/>
          <c:h val="0.808587780694079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A2-47C9-A340-17368D2BE2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A2-47C9-A340-17368D2BE2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Revi.xlsx]DOMISILI'!$E$2:$E$3</c:f>
              <c:strCache>
                <c:ptCount val="2"/>
                <c:pt idx="0">
                  <c:v>Tidak</c:v>
                </c:pt>
                <c:pt idx="1">
                  <c:v>Ya</c:v>
                </c:pt>
              </c:strCache>
            </c:strRef>
          </c:cat>
          <c:val>
            <c:numRef>
              <c:f>'[Universitas Airlangga Revi.xlsx]DOMISILI'!$G$2:$G$3</c:f>
              <c:numCache>
                <c:formatCode>0.00%</c:formatCode>
                <c:ptCount val="2"/>
                <c:pt idx="0">
                  <c:v>0.23245184459680052</c:v>
                </c:pt>
                <c:pt idx="1">
                  <c:v>0.76754815540319943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F-4966-AAF1-4C3F387C24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82E-2"/>
          <c:y val="9.4189997083697866E-2"/>
          <c:w val="0.93888888888888999"/>
          <c:h val="0.80858778069407988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D1-4485-881D-64669312AFFB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6D1-4485-881D-64669312AFFB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Revi.xlsx]PEKERJAAN TERAKHIR'!$A$2:$A$3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'[Universitas Airlangga Revi.xlsx]PEKERJAAN TERAKHIR'!$C$2:$C$3</c:f>
              <c:numCache>
                <c:formatCode>0.00%</c:formatCode>
                <c:ptCount val="2"/>
                <c:pt idx="0">
                  <c:v>0.41692789968652039</c:v>
                </c:pt>
                <c:pt idx="1">
                  <c:v>0.58307210031347967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1-4485-881D-64669312AF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38520187133449E-2"/>
          <c:y val="7.7543089704893556E-2"/>
          <c:w val="0.88360589148886459"/>
          <c:h val="0.749926070572453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'PEKERJAAN TERAKHIR'!$E$2:$E$8</c:f>
              <c:strCache>
                <c:ptCount val="7"/>
                <c:pt idx="0">
                  <c:v>Gaji</c:v>
                </c:pt>
                <c:pt idx="1">
                  <c:v>Jarak dari rumah</c:v>
                </c:pt>
                <c:pt idx="2">
                  <c:v>Tantangan pekerjaan</c:v>
                </c:pt>
                <c:pt idx="3">
                  <c:v>Kenyamanan</c:v>
                </c:pt>
                <c:pt idx="4">
                  <c:v>Passion/Minat</c:v>
                </c:pt>
                <c:pt idx="5">
                  <c:v>Benefit (perumahan,transport,uang lembur)</c:v>
                </c:pt>
                <c:pt idx="6">
                  <c:v>Kesempatan beasiswa</c:v>
                </c:pt>
              </c:strCache>
            </c:strRef>
          </c:cat>
          <c:val>
            <c:numRef>
              <c:f>'PEKERJAAN TERAKHIR'!$F$2:$F$8</c:f>
              <c:numCache>
                <c:formatCode>0.00%</c:formatCode>
                <c:ptCount val="7"/>
                <c:pt idx="0">
                  <c:v>0.45558086560364458</c:v>
                </c:pt>
                <c:pt idx="1">
                  <c:v>0.38610478359908879</c:v>
                </c:pt>
                <c:pt idx="2">
                  <c:v>0.2847380410022779</c:v>
                </c:pt>
                <c:pt idx="3">
                  <c:v>0.27904328018223229</c:v>
                </c:pt>
                <c:pt idx="4">
                  <c:v>0.27220956719817768</c:v>
                </c:pt>
                <c:pt idx="5">
                  <c:v>0.21412300683371299</c:v>
                </c:pt>
                <c:pt idx="6">
                  <c:v>0.12072892938496579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3-4519-A3ED-2A1C41454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71072"/>
        <c:axId val="67575168"/>
      </c:barChart>
      <c:catAx>
        <c:axId val="675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 b="1"/>
            </a:pPr>
            <a:endParaRPr lang="en-US"/>
          </a:p>
        </c:txPr>
        <c:crossAx val="67575168"/>
        <c:crosses val="autoZero"/>
        <c:auto val="1"/>
        <c:lblAlgn val="ctr"/>
        <c:lblOffset val="100"/>
        <c:noMultiLvlLbl val="0"/>
      </c:catAx>
      <c:valAx>
        <c:axId val="6757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7571072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97205568973121"/>
          <c:y val="1.5531896514670821E-3"/>
          <c:w val="0.84996863461394778"/>
          <c:h val="0.8167035907391171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82E-2"/>
          <c:y val="6.1782589676290474E-2"/>
          <c:w val="0.96944444444444544"/>
          <c:h val="0.85303237095363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37-4E2B-AA92-6446DC9F1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37-4E2B-AA92-6446DC9F1DA3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Revi.xlsx]PEKERJAAN TERAKHIR'!$H$2:$H$3</c:f>
              <c:strCache>
                <c:ptCount val="2"/>
                <c:pt idx="0">
                  <c:v>Nasional</c:v>
                </c:pt>
                <c:pt idx="1">
                  <c:v>Multinasional</c:v>
                </c:pt>
              </c:strCache>
            </c:strRef>
          </c:cat>
          <c:val>
            <c:numRef>
              <c:f>'[Universitas Airlangga Revi.xlsx]PEKERJAAN TERAKHIR'!$J$2:$J$3</c:f>
              <c:numCache>
                <c:formatCode>0.00%</c:formatCode>
                <c:ptCount val="2"/>
                <c:pt idx="0">
                  <c:v>0.87210379981464314</c:v>
                </c:pt>
                <c:pt idx="1">
                  <c:v>0.1278962001853568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0-4F3B-B848-7AAA6F1ACC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8288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 Revi.xlsx]PEKERJAAN TERAKHIR'!$L$2:$L$6</c:f>
              <c:strCache>
                <c:ptCount val="5"/>
                <c:pt idx="0">
                  <c:v>Perusahaan swasta</c:v>
                </c:pt>
                <c:pt idx="1">
                  <c:v>Instansi pemerintah (termasuk BUMN)</c:v>
                </c:pt>
                <c:pt idx="2">
                  <c:v>Lainya</c:v>
                </c:pt>
                <c:pt idx="3">
                  <c:v>Wiraswasta/perusahaan sendiri</c:v>
                </c:pt>
                <c:pt idx="4">
                  <c:v>Organisasi non-profit (LSM)</c:v>
                </c:pt>
              </c:strCache>
            </c:strRef>
          </c:cat>
          <c:val>
            <c:numRef>
              <c:f>'[Universitas Airlangga Revi.xlsx]PEKERJAAN TERAKHIR'!$N$2:$N$6</c:f>
              <c:numCache>
                <c:formatCode>0.00%</c:formatCode>
                <c:ptCount val="5"/>
                <c:pt idx="0">
                  <c:v>0.52653631284916202</c:v>
                </c:pt>
                <c:pt idx="1">
                  <c:v>0.3468342644320298</c:v>
                </c:pt>
                <c:pt idx="2">
                  <c:v>7.4953445065176913E-2</c:v>
                </c:pt>
                <c:pt idx="3">
                  <c:v>2.7932960893854747E-2</c:v>
                </c:pt>
                <c:pt idx="4">
                  <c:v>2.3743016759776536E-2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4-4F59-BD70-0008483D24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252672"/>
        <c:axId val="283253064"/>
        <c:axId val="0"/>
      </c:bar3DChart>
      <c:catAx>
        <c:axId val="28325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3253064"/>
        <c:crosses val="autoZero"/>
        <c:auto val="1"/>
        <c:lblAlgn val="ctr"/>
        <c:lblOffset val="100"/>
        <c:noMultiLvlLbl val="0"/>
      </c:catAx>
      <c:valAx>
        <c:axId val="2832530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8325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21-4D6E-B1D3-6FB63BFDA8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21-4D6E-B1D3-6FB63BFDA8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21-4D6E-B1D3-6FB63BFDA8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A1BB22-E436-4D8D-9448-6C77550E1BA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63F59A2C-9FDE-4F62-B8F6-1C0E152226E6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21-4D6E-B1D3-6FB63BFDA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'PEKERJAAN TERAKHIR'!$T$2:$T$4</c:f>
              <c:strCache>
                <c:ptCount val="3"/>
                <c:pt idx="0">
                  <c:v>First entry / tingkat staff</c:v>
                </c:pt>
                <c:pt idx="1">
                  <c:v>Middle level / tingkat managerial</c:v>
                </c:pt>
                <c:pt idx="2">
                  <c:v>Top level / direktur / tingkat pembuat keputusan</c:v>
                </c:pt>
              </c:strCache>
            </c:strRef>
          </c:cat>
          <c:val>
            <c:numRef>
              <c:f>'PEKERJAAN TERAKHIR'!$V$2:$V$4</c:f>
              <c:numCache>
                <c:formatCode>0.00%</c:formatCode>
                <c:ptCount val="3"/>
                <c:pt idx="0">
                  <c:v>0.89344262295081966</c:v>
                </c:pt>
                <c:pt idx="1">
                  <c:v>0.10187353629976581</c:v>
                </c:pt>
                <c:pt idx="2">
                  <c:v>4.6838407494145199E-3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21-4D6E-B1D3-6FB63BFDA8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70726496872039E-2"/>
          <c:y val="3.5866807158865539E-2"/>
          <c:w val="0.92381349772500909"/>
          <c:h val="0.8296980871527804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Revi.xlsx]WIRAUSAHA'!$A$2:$A$5</c:f>
              <c:strCache>
                <c:ptCount val="4"/>
                <c:pt idx="0">
                  <c:v>Belajar sendiri (otodidak)</c:v>
                </c:pt>
                <c:pt idx="1">
                  <c:v>Orang tua</c:v>
                </c:pt>
                <c:pt idx="2">
                  <c:v>Saat kuliah/ teman</c:v>
                </c:pt>
                <c:pt idx="3">
                  <c:v>Lainnya</c:v>
                </c:pt>
              </c:strCache>
            </c:strRef>
          </c:cat>
          <c:val>
            <c:numRef>
              <c:f>'[Universitas Airlangga Revi.xlsx]WIRAUSAHA'!$B$2:$B$5</c:f>
              <c:numCache>
                <c:formatCode>0.00%</c:formatCode>
                <c:ptCount val="4"/>
                <c:pt idx="0">
                  <c:v>0.61943319838056676</c:v>
                </c:pt>
                <c:pt idx="1">
                  <c:v>0.40080971659919029</c:v>
                </c:pt>
                <c:pt idx="2">
                  <c:v>0.26315789473684209</c:v>
                </c:pt>
                <c:pt idx="3">
                  <c:v>4.5706823375775384E-3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8-4040-A332-A9EEB00F6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255416"/>
        <c:axId val="283255808"/>
      </c:barChart>
      <c:catAx>
        <c:axId val="28325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83255808"/>
        <c:crosses val="autoZero"/>
        <c:auto val="1"/>
        <c:lblAlgn val="ctr"/>
        <c:lblOffset val="100"/>
        <c:noMultiLvlLbl val="0"/>
      </c:catAx>
      <c:valAx>
        <c:axId val="28325580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8325541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111111111111125E-2"/>
          <c:y val="0.12282414698162765"/>
          <c:w val="0.93888888888888999"/>
          <c:h val="0.7606944444444468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C5B-4776-A38A-AAF2BBD1BD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C5B-4776-A38A-AAF2BBD1BD97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 Rev.xlsx]WIRAUSAHA'!$D$2:$D$3</c:f>
              <c:strCache>
                <c:ptCount val="2"/>
                <c:pt idx="0">
                  <c:v>Tidak</c:v>
                </c:pt>
                <c:pt idx="1">
                  <c:v>Ya</c:v>
                </c:pt>
              </c:strCache>
            </c:strRef>
          </c:cat>
          <c:val>
            <c:numRef>
              <c:f>'[Universitas Airlangga Rev.xlsx]WIRAUSAHA'!$F$2:$F$3</c:f>
              <c:numCache>
                <c:formatCode>0%</c:formatCode>
                <c:ptCount val="2"/>
                <c:pt idx="0">
                  <c:v>0.66530612244897958</c:v>
                </c:pt>
                <c:pt idx="1">
                  <c:v>0.33469387755102042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B-4776-A38A-AAF2BBD1BD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798608372581989"/>
          <c:y val="0"/>
          <c:w val="0.50749289164362943"/>
          <c:h val="0.916547561682769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Revi.xlsx]WIRAUSAHA'!$H$2:$H$22</c:f>
              <c:strCache>
                <c:ptCount val="21"/>
                <c:pt idx="0">
                  <c:v>Kategori D: Pengadaan listrik, gas, uap/air panas dan udara dingin</c:v>
                </c:pt>
                <c:pt idx="1">
                  <c:v>Kategori U: Aktivitas badan internasional dan badan ekstra internasional</c:v>
                </c:pt>
                <c:pt idx="2">
                  <c:v>Kategori B: Pertambangan dan Penggalian</c:v>
                </c:pt>
                <c:pt idx="3">
                  <c:v>Kategori E: Pengelolaan Air, Pengelolaan Air Limbah, Pengelolaan dan Daur Ulang Sampah, dan Aktivitas Remediasi</c:v>
                </c:pt>
                <c:pt idx="4">
                  <c:v>Kategori H: Pengangkutan dan Pergudangan</c:v>
                </c:pt>
                <c:pt idx="5">
                  <c:v>Kategori O: Administrasi pemerintahan, pertahanan dan jaminan sosial wajib</c:v>
                </c:pt>
                <c:pt idx="6">
                  <c:v>Kategori F: Konstruksi</c:v>
                </c:pt>
                <c:pt idx="7">
                  <c:v>Kategori J: Informasi dan komunikasi</c:v>
                </c:pt>
                <c:pt idx="8">
                  <c:v>Kategori K: Aktivitas keuangan dan asuransi</c:v>
                </c:pt>
                <c:pt idx="9">
                  <c:v>Kategori L: Real estat</c:v>
                </c:pt>
                <c:pt idx="10">
                  <c:v>Kategori N: Aktivitas Penyewaan dan Sewa Guna Usaha Tanpa Hak Opsi, Ketenagakerjaan, Agen Perjalanan dan Penunjang Usaha Lainnya</c:v>
                </c:pt>
                <c:pt idx="11">
                  <c:v>Kategori Q: Aktivitas Kesehatan Manusia dan Aktivitas Sosial</c:v>
                </c:pt>
                <c:pt idx="12">
                  <c:v>Kategori M: Aktivitas Profesional, Ilmiah dan Teknis</c:v>
                </c:pt>
                <c:pt idx="13">
                  <c:v>Kategori P: Pendidikan</c:v>
                </c:pt>
                <c:pt idx="14">
                  <c:v>Kategori A: Pertanian, kehutanan, dan perikanan</c:v>
                </c:pt>
                <c:pt idx="15">
                  <c:v>Kategori C: Industri pengolahan</c:v>
                </c:pt>
                <c:pt idx="16">
                  <c:v>Kategori I: Penyediaan akomodasi dan penyediaan makan minum</c:v>
                </c:pt>
                <c:pt idx="17">
                  <c:v>Kategori R: Kesenian, hiburan dan rekreasi</c:v>
                </c:pt>
                <c:pt idx="18">
                  <c:v>Kategori T: Aktivitas Rumah Tangga sebagai Pemberi Kerja; Aktivitas yang Menghasilkan Barang dan Jasa oleh Rumah Tangga yang Digunakan untuk Memenuhi Kebutuhan Sendiri</c:v>
                </c:pt>
                <c:pt idx="19">
                  <c:v>Kategori G: Perdagangan besar dan eceran; reparasi dan perawatan mobil dan sepeda motor</c:v>
                </c:pt>
                <c:pt idx="20">
                  <c:v>Kategori S: Aktivitas jasa Lainnya</c:v>
                </c:pt>
              </c:strCache>
            </c:strRef>
          </c:cat>
          <c:val>
            <c:numRef>
              <c:f>'[Universitas Airlangga Revi.xlsx]WIRAUSAHA'!$J$2:$J$22</c:f>
              <c:numCache>
                <c:formatCode>0.00%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4.1493775933609959E-3</c:v>
                </c:pt>
                <c:pt idx="3">
                  <c:v>4.1493775933609959E-3</c:v>
                </c:pt>
                <c:pt idx="4">
                  <c:v>8.2987551867219917E-3</c:v>
                </c:pt>
                <c:pt idx="5">
                  <c:v>8.2987551867219917E-3</c:v>
                </c:pt>
                <c:pt idx="6">
                  <c:v>1.2448132780082987E-2</c:v>
                </c:pt>
                <c:pt idx="7">
                  <c:v>1.2448132780082987E-2</c:v>
                </c:pt>
                <c:pt idx="8">
                  <c:v>1.6597510373443983E-2</c:v>
                </c:pt>
                <c:pt idx="9">
                  <c:v>1.6597510373443983E-2</c:v>
                </c:pt>
                <c:pt idx="10">
                  <c:v>2.0746887966804978E-2</c:v>
                </c:pt>
                <c:pt idx="11">
                  <c:v>2.4896265560165973E-2</c:v>
                </c:pt>
                <c:pt idx="12">
                  <c:v>4.1493775933609957E-2</c:v>
                </c:pt>
                <c:pt idx="13">
                  <c:v>4.9792531120331947E-2</c:v>
                </c:pt>
                <c:pt idx="14">
                  <c:v>5.3941908713692949E-2</c:v>
                </c:pt>
                <c:pt idx="15">
                  <c:v>6.2240663900414939E-2</c:v>
                </c:pt>
                <c:pt idx="16">
                  <c:v>6.6390041493775934E-2</c:v>
                </c:pt>
                <c:pt idx="17">
                  <c:v>7.8838174273858919E-2</c:v>
                </c:pt>
                <c:pt idx="18">
                  <c:v>9.5435684647302899E-2</c:v>
                </c:pt>
                <c:pt idx="19">
                  <c:v>0.17012448132780084</c:v>
                </c:pt>
                <c:pt idx="20">
                  <c:v>0.25311203319502074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4-4034-97D1-445C6798C4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85441536"/>
        <c:axId val="85455616"/>
      </c:barChart>
      <c:catAx>
        <c:axId val="85441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55616"/>
        <c:crosses val="autoZero"/>
        <c:auto val="1"/>
        <c:lblAlgn val="ctr"/>
        <c:lblOffset val="100"/>
        <c:noMultiLvlLbl val="0"/>
      </c:catAx>
      <c:valAx>
        <c:axId val="8545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15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 Revi (2).xlsx]DOMISILI'!$I$2:$I$12</c:f>
              <c:strCache>
                <c:ptCount val="11"/>
                <c:pt idx="0">
                  <c:v>Jawa Timur</c:v>
                </c:pt>
                <c:pt idx="1">
                  <c:v>Jakarta, Banten</c:v>
                </c:pt>
                <c:pt idx="2">
                  <c:v>Jawa Barat</c:v>
                </c:pt>
                <c:pt idx="3">
                  <c:v>Jawa Tengah</c:v>
                </c:pt>
                <c:pt idx="4">
                  <c:v>Bali, NTT,NTB</c:v>
                </c:pt>
                <c:pt idx="5">
                  <c:v>Kalimantan </c:v>
                </c:pt>
                <c:pt idx="6">
                  <c:v>Sumatera </c:v>
                </c:pt>
                <c:pt idx="7">
                  <c:v>Sulawesi,Maluku</c:v>
                </c:pt>
                <c:pt idx="8">
                  <c:v>Yogyakarta</c:v>
                </c:pt>
                <c:pt idx="9">
                  <c:v>Luar Negeri</c:v>
                </c:pt>
                <c:pt idx="10">
                  <c:v>Papua</c:v>
                </c:pt>
              </c:strCache>
            </c:strRef>
          </c:cat>
          <c:val>
            <c:numRef>
              <c:f>'[Universitas Airlangga Revi (2).xlsx]DOMISILI'!$K$2:$K$12</c:f>
              <c:numCache>
                <c:formatCode>0.00%</c:formatCode>
                <c:ptCount val="11"/>
                <c:pt idx="0">
                  <c:v>0.85732941560561537</c:v>
                </c:pt>
                <c:pt idx="1">
                  <c:v>5.3215801501795626E-2</c:v>
                </c:pt>
                <c:pt idx="2">
                  <c:v>2.6771139405811297E-2</c:v>
                </c:pt>
                <c:pt idx="3">
                  <c:v>1.6976820111002284E-2</c:v>
                </c:pt>
                <c:pt idx="4">
                  <c:v>1.3385569702905649E-2</c:v>
                </c:pt>
                <c:pt idx="5">
                  <c:v>1.2079660463597781E-2</c:v>
                </c:pt>
                <c:pt idx="6">
                  <c:v>7.1825008161932749E-3</c:v>
                </c:pt>
                <c:pt idx="7">
                  <c:v>6.8560235063663075E-3</c:v>
                </c:pt>
                <c:pt idx="8">
                  <c:v>3.9177277179236044E-3</c:v>
                </c:pt>
                <c:pt idx="9">
                  <c:v>1.3059092393078681E-3</c:v>
                </c:pt>
                <c:pt idx="10">
                  <c:v>9.7943192948090111E-4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8-40C1-A8D4-3F82EBE870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877696"/>
        <c:axId val="71238784"/>
      </c:barChart>
      <c:catAx>
        <c:axId val="6887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1238784"/>
        <c:crosses val="autoZero"/>
        <c:auto val="1"/>
        <c:lblAlgn val="ctr"/>
        <c:lblOffset val="100"/>
        <c:noMultiLvlLbl val="0"/>
      </c:catAx>
      <c:valAx>
        <c:axId val="71238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887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3926645670994"/>
          <c:y val="3.0991187630043653E-2"/>
          <c:w val="0.62688572382866847"/>
          <c:h val="0.896715418905094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WIRAUSAHA!$K$2:$K$3</c:f>
              <c:strCache>
                <c:ptCount val="2"/>
                <c:pt idx="0">
                  <c:v>Erat</c:v>
                </c:pt>
                <c:pt idx="1">
                  <c:v>Tidak Erat</c:v>
                </c:pt>
              </c:strCache>
            </c:strRef>
          </c:cat>
          <c:val>
            <c:numRef>
              <c:f>WIRAUSAHA!$M$2:$M$3</c:f>
              <c:numCache>
                <c:formatCode>0%</c:formatCode>
                <c:ptCount val="2"/>
                <c:pt idx="0">
                  <c:v>0.36213991769547327</c:v>
                </c:pt>
                <c:pt idx="1">
                  <c:v>0.63786008230452673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F-439C-A3FC-21EC72752E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78720"/>
        <c:axId val="85280256"/>
      </c:barChart>
      <c:catAx>
        <c:axId val="8527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280256"/>
        <c:crosses val="autoZero"/>
        <c:auto val="1"/>
        <c:lblAlgn val="ctr"/>
        <c:lblOffset val="100"/>
        <c:noMultiLvlLbl val="0"/>
      </c:catAx>
      <c:valAx>
        <c:axId val="85280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527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94257060268063"/>
          <c:y val="6.3379629629629633E-2"/>
          <c:w val="0.38227959537518824"/>
          <c:h val="0.760694444444446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Revi.xlsx]WIRAUSAHA'!$O$2:$O$13</c:f>
              <c:strCache>
                <c:ptCount val="12"/>
                <c:pt idx="0">
                  <c:v>Lainya</c:v>
                </c:pt>
                <c:pt idx="1">
                  <c:v>Saya dipromosikan ke posisi yang kurang berhubungan dengan pendidikan saya dibanding posisi sebelumnya</c:v>
                </c:pt>
                <c:pt idx="2">
                  <c:v>Usaha saya saat ini lebih aman/terjamin/secure</c:v>
                </c:pt>
                <c:pt idx="3">
                  <c:v>Saya lebih suka bekerja di area usaha yang tidak ada hubungannya dengan pendidikan saya</c:v>
                </c:pt>
                <c:pt idx="4">
                  <c:v>Di usaha ini saya memperoleh prospek karir yang baik</c:v>
                </c:pt>
                <c:pt idx="5">
                  <c:v>Usaha saat ini menjamin kebutuhan keluarga saya</c:v>
                </c:pt>
                <c:pt idx="6">
                  <c:v>Saya belum mendapatkan usaha yang lebih sesuai</c:v>
                </c:pt>
                <c:pt idx="7">
                  <c:v>Pada awal meniti karir ini, saya harus menerima usaha yang tidak berhubungan dengan pendidikan saya</c:v>
                </c:pt>
                <c:pt idx="8">
                  <c:v>Usaha saya saat ini lokasinya lebih dekat dari rumah</c:v>
                </c:pt>
                <c:pt idx="9">
                  <c:v>Saya dapat memperoleh pendapatan yang lebih tinggi di usaha ini</c:v>
                </c:pt>
                <c:pt idx="10">
                  <c:v>Usaha saat ini lebih menarik</c:v>
                </c:pt>
                <c:pt idx="11">
                  <c:v>Usaha saya saat ini lebih memungkinkan saya mengambil pekerjaan/usaha tambahan/jadwal yang fleksibel, dll</c:v>
                </c:pt>
              </c:strCache>
            </c:strRef>
          </c:cat>
          <c:val>
            <c:numRef>
              <c:f>'[Universitas Airlangga Revi.xlsx]WIRAUSAHA'!$P$2:$P$13</c:f>
              <c:numCache>
                <c:formatCode>0.00%</c:formatCode>
                <c:ptCount val="12"/>
                <c:pt idx="0">
                  <c:v>2.6118184786157361E-3</c:v>
                </c:pt>
                <c:pt idx="1">
                  <c:v>1.149425287356322E-2</c:v>
                </c:pt>
                <c:pt idx="2">
                  <c:v>8.0459770114942528E-2</c:v>
                </c:pt>
                <c:pt idx="3">
                  <c:v>0.12643678160919539</c:v>
                </c:pt>
                <c:pt idx="4">
                  <c:v>0.13793103448275859</c:v>
                </c:pt>
                <c:pt idx="5">
                  <c:v>0.14942528735632191</c:v>
                </c:pt>
                <c:pt idx="6">
                  <c:v>0.16091954022988511</c:v>
                </c:pt>
                <c:pt idx="7">
                  <c:v>0.1954022988505747</c:v>
                </c:pt>
                <c:pt idx="8">
                  <c:v>0.1954022988505747</c:v>
                </c:pt>
                <c:pt idx="9">
                  <c:v>0.27586206896551718</c:v>
                </c:pt>
                <c:pt idx="10">
                  <c:v>0.32183908045977011</c:v>
                </c:pt>
                <c:pt idx="11">
                  <c:v>0.50574712643678166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A-4C53-B530-3A32D1323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521272"/>
        <c:axId val="369521664"/>
      </c:barChart>
      <c:catAx>
        <c:axId val="369521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369521664"/>
        <c:crosses val="autoZero"/>
        <c:auto val="1"/>
        <c:lblAlgn val="ctr"/>
        <c:lblOffset val="100"/>
        <c:noMultiLvlLbl val="0"/>
      </c:catAx>
      <c:valAx>
        <c:axId val="369521664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36952127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8288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 Revi.xlsx]WIRAUSAHA'!$R$2:$R$5</c:f>
              <c:strCache>
                <c:ptCount val="4"/>
                <c:pt idx="0">
                  <c:v>Tingkat yang sama</c:v>
                </c:pt>
                <c:pt idx="1">
                  <c:v>Setingkat lebih tinggi</c:v>
                </c:pt>
                <c:pt idx="2">
                  <c:v>Tidak perlu pendidikan tinggi</c:v>
                </c:pt>
                <c:pt idx="3">
                  <c:v>Setingkat lebih rendah</c:v>
                </c:pt>
              </c:strCache>
            </c:strRef>
          </c:cat>
          <c:val>
            <c:numRef>
              <c:f>'[Universitas Airlangga Revi.xlsx]WIRAUSAHA'!$T$2:$T$5</c:f>
              <c:numCache>
                <c:formatCode>0.00%</c:formatCode>
                <c:ptCount val="4"/>
                <c:pt idx="0">
                  <c:v>0.55851063829787229</c:v>
                </c:pt>
                <c:pt idx="1">
                  <c:v>0.23404255319148937</c:v>
                </c:pt>
                <c:pt idx="2">
                  <c:v>0.14361702127659576</c:v>
                </c:pt>
                <c:pt idx="3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0-4DC4-ADE5-06D662F069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206144"/>
        <c:axId val="370206536"/>
        <c:axId val="0"/>
      </c:bar3DChart>
      <c:catAx>
        <c:axId val="37020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0206536"/>
        <c:crosses val="autoZero"/>
        <c:auto val="1"/>
        <c:lblAlgn val="ctr"/>
        <c:lblOffset val="100"/>
        <c:noMultiLvlLbl val="0"/>
      </c:catAx>
      <c:valAx>
        <c:axId val="370206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020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6958038473039"/>
          <c:y val="4.2809492563429578E-2"/>
          <c:w val="0.48621194225721787"/>
          <c:h val="0.81035323709536311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35586176727904"/>
          <c:y val="9.6710046660834062E-2"/>
          <c:w val="0.25186636045494315"/>
          <c:h val="0.4895888013998250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6958038473039"/>
          <c:y val="4.2809492563429578E-2"/>
          <c:w val="0.48621194225721787"/>
          <c:h val="0.8103532370953631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6-4B96-8466-89BD883A66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6-4B96-8466-89BD883A66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6-4B96-8466-89BD883A66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6-4B96-8466-89BD883A6655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'AKTIFITAS SETELAH LULUS'!$E$2:$E$5</c:f>
              <c:strCache>
                <c:ptCount val="4"/>
                <c:pt idx="0">
                  <c:v>Menikah /Sibuk dengan Keluarga dan Anak</c:v>
                </c:pt>
                <c:pt idx="1">
                  <c:v>Melanjutkan studi</c:v>
                </c:pt>
                <c:pt idx="2">
                  <c:v>Sedang Mencari Kerja</c:v>
                </c:pt>
                <c:pt idx="3">
                  <c:v>Lainnya</c:v>
                </c:pt>
              </c:strCache>
            </c:strRef>
          </c:cat>
          <c:val>
            <c:numRef>
              <c:f>'AKTIFITAS SETELAH LULUS'!$G$2:$G$5</c:f>
              <c:numCache>
                <c:formatCode>0.0%</c:formatCode>
                <c:ptCount val="4"/>
                <c:pt idx="0">
                  <c:v>0.15062761506276151</c:v>
                </c:pt>
                <c:pt idx="1">
                  <c:v>0.53556485355648531</c:v>
                </c:pt>
                <c:pt idx="2">
                  <c:v>0.30543933054393307</c:v>
                </c:pt>
                <c:pt idx="3">
                  <c:v>8.368200836820083E-3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B6-4B96-8466-89BD883A6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7154107846409"/>
          <c:y val="0.19283669454113705"/>
          <c:w val="0.20216487456908094"/>
          <c:h val="0.55080862964613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2559055118139"/>
          <c:y val="5.2523330417031375E-2"/>
          <c:w val="0.85341885389326333"/>
          <c:h val="0.8473954432133362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B-47F4-A173-AE3E5BC121B7}"/>
                </c:ext>
              </c:extLst>
            </c:dLbl>
            <c:dLbl>
              <c:idx val="3"/>
              <c:layout>
                <c:manualLayout>
                  <c:x val="2.5000000000000001E-2"/>
                  <c:y val="-1.851851851851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B-47F4-A173-AE3E5BC121B7}"/>
                </c:ext>
              </c:extLst>
            </c:dLbl>
            <c:dLbl>
              <c:idx val="4"/>
              <c:layout>
                <c:manualLayout>
                  <c:x val="1.9444444444444445E-2"/>
                  <c:y val="-1.3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B-47F4-A173-AE3E5BC12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'[Universitas Airlangga Revi.xlsx]AKTIVITAS SETELAH LULUS'!$I$2:$I$7</c:f>
              <c:strCache>
                <c:ptCount val="6"/>
                <c:pt idx="0">
                  <c:v>Wawancara</c:v>
                </c:pt>
                <c:pt idx="1">
                  <c:v>Lainnya</c:v>
                </c:pt>
                <c:pt idx="2">
                  <c:v>Psikotes</c:v>
                </c:pt>
                <c:pt idx="3">
                  <c:v>Bahasa Inggris</c:v>
                </c:pt>
                <c:pt idx="4">
                  <c:v>TKB (Tes Kompetensi Bidang)</c:v>
                </c:pt>
                <c:pt idx="5">
                  <c:v>TPA (Tes Potensi Akademik</c:v>
                </c:pt>
              </c:strCache>
            </c:strRef>
          </c:cat>
          <c:val>
            <c:numRef>
              <c:f>'[Universitas Airlangga Revi.xlsx]AKTIVITAS SETELAH LULUS'!$K$2:$K$7</c:f>
              <c:numCache>
                <c:formatCode>0.00%</c:formatCode>
                <c:ptCount val="6"/>
                <c:pt idx="0">
                  <c:v>0.46478873239436619</c:v>
                </c:pt>
                <c:pt idx="1">
                  <c:v>0.15492957746478872</c:v>
                </c:pt>
                <c:pt idx="2">
                  <c:v>0.11267605633802817</c:v>
                </c:pt>
                <c:pt idx="3">
                  <c:v>9.8591549295774641E-2</c:v>
                </c:pt>
                <c:pt idx="4">
                  <c:v>8.4507042253521125E-2</c:v>
                </c:pt>
                <c:pt idx="5">
                  <c:v>8.4507042253521125E-2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B-47F4-A173-AE3E5BC12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208104"/>
        <c:axId val="370208496"/>
        <c:axId val="0"/>
      </c:bar3DChart>
      <c:catAx>
        <c:axId val="37020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08496"/>
        <c:crosses val="autoZero"/>
        <c:auto val="1"/>
        <c:lblAlgn val="ctr"/>
        <c:lblOffset val="100"/>
        <c:noMultiLvlLbl val="0"/>
      </c:catAx>
      <c:valAx>
        <c:axId val="37020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0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09562071327357"/>
          <c:y val="0.10321913893827787"/>
          <c:w val="0.44021310697998112"/>
          <c:h val="0.56106592070402028"/>
        </c:manualLayout>
      </c:layout>
      <c:radarChart>
        <c:radarStyle val="marker"/>
        <c:varyColors val="0"/>
        <c:ser>
          <c:idx val="0"/>
          <c:order val="0"/>
          <c:tx>
            <c:strRef>
              <c:f>KOMPETENSI!$B$1</c:f>
              <c:strCache>
                <c:ptCount val="1"/>
                <c:pt idx="0">
                  <c:v>Tingkat Kompetensi Responden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KOMPETENSI!$A$2:$A$28</c:f>
              <c:strCache>
                <c:ptCount val="27"/>
                <c:pt idx="0">
                  <c:v>Pengetahuan di bidang atau disiplin ilmu anda</c:v>
                </c:pt>
                <c:pt idx="1">
                  <c:v>Pengetahuan di luar bidang atau disiplin ilmu anda</c:v>
                </c:pt>
                <c:pt idx="2">
                  <c:v>Pengetahuan umum</c:v>
                </c:pt>
                <c:pt idx="3">
                  <c:v>Bahasa Inggris</c:v>
                </c:pt>
                <c:pt idx="4">
                  <c:v>Ketrampilan internet</c:v>
                </c:pt>
                <c:pt idx="5">
                  <c:v>Ketrampilan komputer</c:v>
                </c:pt>
                <c:pt idx="6">
                  <c:v>Berpikir kritis</c:v>
                </c:pt>
                <c:pt idx="7">
                  <c:v>Ketrampilan riset</c:v>
                </c:pt>
                <c:pt idx="8">
                  <c:v>Kemampuan belajar</c:v>
                </c:pt>
                <c:pt idx="9">
                  <c:v>Kemampuan berkomunikasi</c:v>
                </c:pt>
                <c:pt idx="10">
                  <c:v>Bekerja di bawah tekanan</c:v>
                </c:pt>
                <c:pt idx="11">
                  <c:v>Manajemen waktu</c:v>
                </c:pt>
                <c:pt idx="12">
                  <c:v>Bekerja secara mandiri</c:v>
                </c:pt>
                <c:pt idx="13">
                  <c:v>Bekerja dalam tim/bekerjasama dengan orang lain</c:v>
                </c:pt>
                <c:pt idx="14">
                  <c:v>Kemampuan dalam memecahkan masalah</c:v>
                </c:pt>
                <c:pt idx="15">
                  <c:v>Negosiasi</c:v>
                </c:pt>
                <c:pt idx="16">
                  <c:v>Kemampuan analisis</c:v>
                </c:pt>
                <c:pt idx="17">
                  <c:v>Toleransi</c:v>
                </c:pt>
                <c:pt idx="18">
                  <c:v>Kemampuan adaptasi</c:v>
                </c:pt>
                <c:pt idx="19">
                  <c:v>Loyalitas</c:v>
                </c:pt>
                <c:pt idx="20">
                  <c:v>Integritas</c:v>
                </c:pt>
                <c:pt idx="21">
                  <c:v>Bekerja dengan orang yang berbeda budaya maupun latar belakang</c:v>
                </c:pt>
                <c:pt idx="22">
                  <c:v>Kepemimpinan</c:v>
                </c:pt>
                <c:pt idx="23">
                  <c:v>Kemampuan dalam memegang tanggungjawab]</c:v>
                </c:pt>
                <c:pt idx="24">
                  <c:v>Inisiatif</c:v>
                </c:pt>
                <c:pt idx="25">
                  <c:v>Manajemen proyek/program</c:v>
                </c:pt>
                <c:pt idx="26">
                  <c:v>Kemampuan untuk memresentasikan ide/produk/laporan</c:v>
                </c:pt>
              </c:strCache>
            </c:strRef>
          </c:cat>
          <c:val>
            <c:numRef>
              <c:f>KOMPETENSI!$B$2:$B$28</c:f>
              <c:numCache>
                <c:formatCode>General</c:formatCode>
                <c:ptCount val="27"/>
                <c:pt idx="0">
                  <c:v>3.9117539362870741</c:v>
                </c:pt>
                <c:pt idx="1">
                  <c:v>3.777737092640058</c:v>
                </c:pt>
                <c:pt idx="2">
                  <c:v>3.8722079824240199</c:v>
                </c:pt>
                <c:pt idx="3">
                  <c:v>3.833028194800439</c:v>
                </c:pt>
                <c:pt idx="4">
                  <c:v>4.0754302453313809</c:v>
                </c:pt>
                <c:pt idx="5">
                  <c:v>4.0007323324789459</c:v>
                </c:pt>
                <c:pt idx="6">
                  <c:v>3.9652142072500909</c:v>
                </c:pt>
                <c:pt idx="7">
                  <c:v>3.82497253753204</c:v>
                </c:pt>
                <c:pt idx="8">
                  <c:v>4.0201391431709999</c:v>
                </c:pt>
                <c:pt idx="9">
                  <c:v>3.9666788722079822</c:v>
                </c:pt>
                <c:pt idx="10">
                  <c:v>3.925302087147565</c:v>
                </c:pt>
                <c:pt idx="11">
                  <c:v>3.9549615525448552</c:v>
                </c:pt>
                <c:pt idx="12">
                  <c:v>4.0201391431709999</c:v>
                </c:pt>
                <c:pt idx="13">
                  <c:v>4.0494324423288166</c:v>
                </c:pt>
                <c:pt idx="14">
                  <c:v>3.9699743683632369</c:v>
                </c:pt>
                <c:pt idx="15">
                  <c:v>3.8542658366898568</c:v>
                </c:pt>
                <c:pt idx="16">
                  <c:v>3.9608202123764191</c:v>
                </c:pt>
                <c:pt idx="17">
                  <c:v>4.0523617722445993</c:v>
                </c:pt>
                <c:pt idx="18">
                  <c:v>4.0329549615525453</c:v>
                </c:pt>
                <c:pt idx="19">
                  <c:v>4.0300256316367644</c:v>
                </c:pt>
                <c:pt idx="20">
                  <c:v>4.0336872940314903</c:v>
                </c:pt>
                <c:pt idx="21">
                  <c:v>4.0223361406078357</c:v>
                </c:pt>
                <c:pt idx="22">
                  <c:v>3.8971072867081649</c:v>
                </c:pt>
                <c:pt idx="23">
                  <c:v>4.0406444525814722</c:v>
                </c:pt>
                <c:pt idx="24">
                  <c:v>3.9912120102526552</c:v>
                </c:pt>
                <c:pt idx="25">
                  <c:v>3.8831929696082019</c:v>
                </c:pt>
                <c:pt idx="26">
                  <c:v>3.90040278286342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7-4E2B-99E4-ECBD4ACF003F}"/>
            </c:ext>
          </c:extLst>
        </c:ser>
        <c:ser>
          <c:idx val="1"/>
          <c:order val="1"/>
          <c:tx>
            <c:strRef>
              <c:f>KOMPETENSI!$C$1</c:f>
              <c:strCache>
                <c:ptCount val="1"/>
                <c:pt idx="0">
                  <c:v>Tingkat Kompetensi yang diperlukan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KOMPETENSI!$A$2:$A$28</c:f>
              <c:strCache>
                <c:ptCount val="27"/>
                <c:pt idx="0">
                  <c:v>Pengetahuan di bidang atau disiplin ilmu anda</c:v>
                </c:pt>
                <c:pt idx="1">
                  <c:v>Pengetahuan di luar bidang atau disiplin ilmu anda</c:v>
                </c:pt>
                <c:pt idx="2">
                  <c:v>Pengetahuan umum</c:v>
                </c:pt>
                <c:pt idx="3">
                  <c:v>Bahasa Inggris</c:v>
                </c:pt>
                <c:pt idx="4">
                  <c:v>Ketrampilan internet</c:v>
                </c:pt>
                <c:pt idx="5">
                  <c:v>Ketrampilan komputer</c:v>
                </c:pt>
                <c:pt idx="6">
                  <c:v>Berpikir kritis</c:v>
                </c:pt>
                <c:pt idx="7">
                  <c:v>Ketrampilan riset</c:v>
                </c:pt>
                <c:pt idx="8">
                  <c:v>Kemampuan belajar</c:v>
                </c:pt>
                <c:pt idx="9">
                  <c:v>Kemampuan berkomunikasi</c:v>
                </c:pt>
                <c:pt idx="10">
                  <c:v>Bekerja di bawah tekanan</c:v>
                </c:pt>
                <c:pt idx="11">
                  <c:v>Manajemen waktu</c:v>
                </c:pt>
                <c:pt idx="12">
                  <c:v>Bekerja secara mandiri</c:v>
                </c:pt>
                <c:pt idx="13">
                  <c:v>Bekerja dalam tim/bekerjasama dengan orang lain</c:v>
                </c:pt>
                <c:pt idx="14">
                  <c:v>Kemampuan dalam memecahkan masalah</c:v>
                </c:pt>
                <c:pt idx="15">
                  <c:v>Negosiasi</c:v>
                </c:pt>
                <c:pt idx="16">
                  <c:v>Kemampuan analisis</c:v>
                </c:pt>
                <c:pt idx="17">
                  <c:v>Toleransi</c:v>
                </c:pt>
                <c:pt idx="18">
                  <c:v>Kemampuan adaptasi</c:v>
                </c:pt>
                <c:pt idx="19">
                  <c:v>Loyalitas</c:v>
                </c:pt>
                <c:pt idx="20">
                  <c:v>Integritas</c:v>
                </c:pt>
                <c:pt idx="21">
                  <c:v>Bekerja dengan orang yang berbeda budaya maupun latar belakang</c:v>
                </c:pt>
                <c:pt idx="22">
                  <c:v>Kepemimpinan</c:v>
                </c:pt>
                <c:pt idx="23">
                  <c:v>Kemampuan dalam memegang tanggungjawab]</c:v>
                </c:pt>
                <c:pt idx="24">
                  <c:v>Inisiatif</c:v>
                </c:pt>
                <c:pt idx="25">
                  <c:v>Manajemen proyek/program</c:v>
                </c:pt>
                <c:pt idx="26">
                  <c:v>Kemampuan untuk memresentasikan ide/produk/laporan</c:v>
                </c:pt>
              </c:strCache>
            </c:strRef>
          </c:cat>
          <c:val>
            <c:numRef>
              <c:f>KOMPETENSI!$C$2:$C$28</c:f>
              <c:numCache>
                <c:formatCode>General</c:formatCode>
                <c:ptCount val="27"/>
                <c:pt idx="0">
                  <c:v>3.8623214939582571</c:v>
                </c:pt>
                <c:pt idx="1">
                  <c:v>4.0003661662394716</c:v>
                </c:pt>
                <c:pt idx="2">
                  <c:v>3.9769315269132179</c:v>
                </c:pt>
                <c:pt idx="3">
                  <c:v>3.8703771512266569</c:v>
                </c:pt>
                <c:pt idx="4">
                  <c:v>4.0842182350787262</c:v>
                </c:pt>
                <c:pt idx="5">
                  <c:v>4.0750640790919066</c:v>
                </c:pt>
                <c:pt idx="6">
                  <c:v>4.1083852068839253</c:v>
                </c:pt>
                <c:pt idx="7">
                  <c:v>3.8872207982424021</c:v>
                </c:pt>
                <c:pt idx="8">
                  <c:v>4.1179055291102156</c:v>
                </c:pt>
                <c:pt idx="9">
                  <c:v>4.2039545953863051</c:v>
                </c:pt>
                <c:pt idx="10">
                  <c:v>4.1208348590259982</c:v>
                </c:pt>
                <c:pt idx="11">
                  <c:v>4.1552544855364344</c:v>
                </c:pt>
                <c:pt idx="12">
                  <c:v>4.0878798974734529</c:v>
                </c:pt>
                <c:pt idx="13">
                  <c:v>4.1662394727206156</c:v>
                </c:pt>
                <c:pt idx="14">
                  <c:v>4.124496521420725</c:v>
                </c:pt>
                <c:pt idx="15">
                  <c:v>4.0322226290735994</c:v>
                </c:pt>
                <c:pt idx="16">
                  <c:v>4.0893445624313438</c:v>
                </c:pt>
                <c:pt idx="17">
                  <c:v>4.0798242402050544</c:v>
                </c:pt>
                <c:pt idx="18">
                  <c:v>4.1310875137312344</c:v>
                </c:pt>
                <c:pt idx="19">
                  <c:v>4.1131453679970704</c:v>
                </c:pt>
                <c:pt idx="20">
                  <c:v>4.1149761991944347</c:v>
                </c:pt>
                <c:pt idx="21">
                  <c:v>4.1226656902233616</c:v>
                </c:pt>
                <c:pt idx="22">
                  <c:v>4.0402782863419997</c:v>
                </c:pt>
                <c:pt idx="23">
                  <c:v>4.1647748077627247</c:v>
                </c:pt>
                <c:pt idx="24">
                  <c:v>4.1102160380812887</c:v>
                </c:pt>
                <c:pt idx="25">
                  <c:v>4.0208714756499448</c:v>
                </c:pt>
                <c:pt idx="26">
                  <c:v>4.0168436470157456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7-4E2B-99E4-ECBD4ACF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209280"/>
        <c:axId val="214212576"/>
      </c:radarChart>
      <c:catAx>
        <c:axId val="3702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12576"/>
        <c:crosses val="autoZero"/>
        <c:auto val="1"/>
        <c:lblAlgn val="ctr"/>
        <c:lblOffset val="100"/>
        <c:noMultiLvlLbl val="0"/>
      </c:catAx>
      <c:valAx>
        <c:axId val="21421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0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8257350306301291E-4"/>
          <c:y val="0.62292624460248924"/>
          <c:w val="0.22677469644647238"/>
          <c:h val="0.12921085217170436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444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'[Universitas Airlangga-1.xlsx]REVISI'!$E$2:$E$8</c:f>
              <c:strCache>
                <c:ptCount val="7"/>
                <c:pt idx="0">
                  <c:v>Perkuliahan</c:v>
                </c:pt>
                <c:pt idx="1">
                  <c:v>Demonstrasi</c:v>
                </c:pt>
                <c:pt idx="2">
                  <c:v>Partisipasi dalam proyek riset</c:v>
                </c:pt>
                <c:pt idx="3">
                  <c:v>Magang</c:v>
                </c:pt>
                <c:pt idx="4">
                  <c:v>Praktikum</c:v>
                </c:pt>
                <c:pt idx="5">
                  <c:v>Kerja lapangan</c:v>
                </c:pt>
                <c:pt idx="6">
                  <c:v>Diskusi</c:v>
                </c:pt>
              </c:strCache>
            </c:strRef>
          </c:cat>
          <c:val>
            <c:numRef>
              <c:f>'[Universitas Airlangga-1.xlsx]REVISI'!$F$2:$F$8</c:f>
              <c:numCache>
                <c:formatCode>General</c:formatCode>
                <c:ptCount val="7"/>
                <c:pt idx="0">
                  <c:v>2.322770336491343</c:v>
                </c:pt>
                <c:pt idx="1">
                  <c:v>2.8915387128389409</c:v>
                </c:pt>
                <c:pt idx="2">
                  <c:v>2.848692810457516</c:v>
                </c:pt>
                <c:pt idx="3">
                  <c:v>2.7425677883044761</c:v>
                </c:pt>
                <c:pt idx="4">
                  <c:v>2.576608951323097</c:v>
                </c:pt>
                <c:pt idx="5">
                  <c:v>2.6223456386801698</c:v>
                </c:pt>
                <c:pt idx="6">
                  <c:v>2.4874224109768051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D-4B8B-A31C-03C5278B7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506240"/>
        <c:axId val="369506632"/>
      </c:radarChart>
      <c:catAx>
        <c:axId val="3695062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solidFill>
            <a:schemeClr val="bg1">
              <a:lumMod val="95000"/>
            </a:schemeClr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06632"/>
        <c:crosses val="autoZero"/>
        <c:auto val="1"/>
        <c:lblAlgn val="ctr"/>
        <c:lblOffset val="100"/>
        <c:noMultiLvlLbl val="0"/>
      </c:catAx>
      <c:valAx>
        <c:axId val="3695066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solidFill>
                <a:schemeClr val="bg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'[Universitas Airlangga-1.xlsx]REVISI'!$H$2:$H$4</c:f>
              <c:strCache>
                <c:ptCount val="3"/>
                <c:pt idx="0">
                  <c:v>Sebelum Lulus</c:v>
                </c:pt>
                <c:pt idx="1">
                  <c:v>Setelah Lulus</c:v>
                </c:pt>
                <c:pt idx="2">
                  <c:v>Tidak Mencari Pekerjaan</c:v>
                </c:pt>
              </c:strCache>
            </c:strRef>
          </c:cat>
          <c:val>
            <c:numRef>
              <c:f>'[Universitas Airlangga-1.xlsx]REVISI'!$J$2:$J$4</c:f>
              <c:numCache>
                <c:formatCode>0.00%</c:formatCode>
                <c:ptCount val="3"/>
                <c:pt idx="0">
                  <c:v>0.3238654913483513</c:v>
                </c:pt>
                <c:pt idx="1">
                  <c:v>0.60724779627815861</c:v>
                </c:pt>
                <c:pt idx="2">
                  <c:v>6.8886712373490047E-2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4-49CE-897B-72778D23AC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33402881890536"/>
          <c:y val="2.9311060569304187E-2"/>
          <c:w val="0.69961144748490756"/>
          <c:h val="0.88494948279184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'[Universitas Airlangga-1.xlsx]REVISI'!$L$3</c:f>
              <c:strCache>
                <c:ptCount val="1"/>
                <c:pt idx="0">
                  <c:v>Sebelum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23926380368098E-2"/>
                  <c:y val="-2.3121387283236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8288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689-4E00-A50E-D7B7189530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27432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689-4E00-A50E-D7B718953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8288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'[Universitas Airlangga-1.xlsx]REVISI'!$M$2:$N$2</c:f>
              <c:strCache>
                <c:ptCount val="2"/>
                <c:pt idx="0">
                  <c:v>Mean</c:v>
                </c:pt>
                <c:pt idx="1">
                  <c:v>Median</c:v>
                </c:pt>
              </c:strCache>
            </c:strRef>
          </c:cat>
          <c:val>
            <c:numRef>
              <c:f>'[Universitas Airlangga-1.xlsx]REVISI'!$M$3:$N$3</c:f>
              <c:numCache>
                <c:formatCode>General</c:formatCode>
                <c:ptCount val="2"/>
                <c:pt idx="0" formatCode="0.00">
                  <c:v>5.5229793977812998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9-4E00-A50E-D7B7189530E2}"/>
            </c:ext>
          </c:extLst>
        </c:ser>
        <c:ser>
          <c:idx val="1"/>
          <c:order val="1"/>
          <c:tx>
            <c:strRef>
              <c:f>'[Universitas Airlangga-1.xlsx]REVISI'!$L$4</c:f>
              <c:strCache>
                <c:ptCount val="1"/>
                <c:pt idx="0">
                  <c:v>Sesudah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388327990726848E-2"/>
                  <c:y val="-4.624277456647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89-4E00-A50E-D7B718953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27432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'[Universitas Airlangga-1.xlsx]REVISI'!$M$2:$N$2</c:f>
              <c:strCache>
                <c:ptCount val="2"/>
                <c:pt idx="0">
                  <c:v>Mean</c:v>
                </c:pt>
                <c:pt idx="1">
                  <c:v>Median</c:v>
                </c:pt>
              </c:strCache>
            </c:strRef>
          </c:cat>
          <c:val>
            <c:numRef>
              <c:f>'[Universitas Airlangga-1.xlsx]REVISI'!$M$4:$N$4</c:f>
              <c:numCache>
                <c:formatCode>General</c:formatCode>
                <c:ptCount val="2"/>
                <c:pt idx="0" formatCode="0.00">
                  <c:v>2.2553337921541639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9-4E00-A50E-D7B718953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035656"/>
        <c:axId val="213036048"/>
        <c:axId val="0"/>
      </c:bar3DChart>
      <c:catAx>
        <c:axId val="21303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036048"/>
        <c:crosses val="autoZero"/>
        <c:auto val="1"/>
        <c:lblAlgn val="ctr"/>
        <c:lblOffset val="100"/>
        <c:noMultiLvlLbl val="0"/>
      </c:catAx>
      <c:valAx>
        <c:axId val="2130360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3035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25575332654158"/>
          <c:y val="0.41001975038555966"/>
          <c:w val="0.13596437453010238"/>
          <c:h val="0.137719702511506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4444444444446E-2"/>
          <c:y val="9.4189997083697866E-2"/>
          <c:w val="0.6340225284339458"/>
          <c:h val="0.808587780694079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75855952606249"/>
          <c:y val="0.33261674412311154"/>
          <c:w val="6.7076579094466184E-3"/>
          <c:h val="7.9312623925974889E-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1968343600611"/>
          <c:y val="7.2604240272338263E-2"/>
          <c:w val="0.60120297462817152"/>
          <c:h val="0.75474518810148727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511-751B-4001-A6E4-3C44D7C51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C19C7-B7CA-4779-A03A-4F716C38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BDF6-B028-46F3-8807-A4E14802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DEC-0F18-45DF-9A7D-1CF360B7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43FB-7BA2-4E34-A79E-49D9828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C962-9D69-4905-93C7-8537C0D4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A738A-C6DC-4872-B3AD-3E773D06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34EB4-F543-4088-8A16-92AF1F1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0182-A68D-41D0-8989-CDB3748B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7B2E-96A0-488F-81A1-D71945E2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59DA3-1996-4BCE-B6C3-EC4216372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CE866-7FFF-4D4D-81D1-761A5EAAB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8BFC-997B-4796-A4CD-F1A6D1AA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7ABA-79EB-4036-B72D-0B099585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D6C7-E481-45A9-B226-F07EB4D5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C36F-AE94-4287-BB04-863E8192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F785-53CD-4BE6-A420-430FA2BE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7E35-140C-4F88-862F-57375C49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8246-AD62-4582-9132-8CAD7574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C9A8-8AF0-4860-90E5-D1DBF6B9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9DDF-479F-4CA9-B2B8-D8747000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C8A63-A0B6-4A16-BF79-EA48F488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AA24-697E-4394-8396-86A4D81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2868B-EBD8-48B7-A44F-56946F51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311D-7062-4B7F-BDDF-0BA8D274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C630-1233-44B4-BDA1-975D3D72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E52C-C719-4466-8FA7-CE0F8C168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E879C-506B-44B1-9C22-EED443E8D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85DFC-D1DF-4F14-AD90-09CB32CE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A4AC9-7FC8-4AC4-8002-BF0FE399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822B-692F-46CB-AA74-9F16354D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03A6-AC78-4655-A359-AC794994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5338D-DE58-41CE-9B84-91063874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B4CDF-692F-4815-AF44-55348C9F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8504-B0DB-4534-9DA9-EC9CA0D10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46D9C-75BC-4065-B8B5-4AB966C34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0567B-1E86-466C-864D-AE6D63A7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88034-963E-4C7C-8044-F6D2D1E7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6546E-AAC2-4E51-88FE-16C93860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CB9C-B8B0-4DE6-9BD7-C412DAF3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F145A-89C3-4163-A9AA-25F4773B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24EA3-B245-4BA8-AB26-B9B53866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B621E-EEC1-4D0F-9B85-61A4F4F1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DE1E4-07CA-43FC-97C0-74EC8BDE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5BEA-8811-4E4E-BF56-3450C4A2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45DD-263D-4E82-A609-92CC31D7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5A66-F7C9-4A67-B8AE-A1756976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D8CD0-6E1A-42E6-A634-E114ED17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1E70-7A5C-486D-BFBE-1EB305002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87904-1E97-4919-9203-40DAC7E3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AB48-971C-4C82-9BE0-0A3DCEEE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F3C20-A2FD-44D4-B2E7-378FE68D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92AA-C5CB-43AB-9EB3-BAE3400E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B4A08-F898-474C-92A5-1DA6B8E7C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782FA-81AE-49D1-B3CB-E82BF5FF3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0C720-BBBC-4A37-8E2D-8F70156A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D21E6-46E6-444C-9EC4-E314954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F8B22-4E99-49BC-A31F-980072DB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D44F4-6E54-43DB-8E0E-CD2E4886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D9F6-124F-4B02-8671-4785909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5D90-B905-4675-9CB6-1FA50757C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8CCD-26B1-4E79-89B4-C7BB7B02A0F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B196C-E122-4F9F-8CB5-756A3E6A9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191B-62CB-408C-BC7A-14D0492F7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541B-3E5D-4D8E-BF54-A62D9F0B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0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WAKTU YANG DIBUTUHKAN RESPONDEN UNTUK MENCARI PEKERJAAN PERTAMA (DALAM BULAN)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208147"/>
              </p:ext>
            </p:extLst>
          </p:nvPr>
        </p:nvGraphicFramePr>
        <p:xfrm>
          <a:off x="502276" y="1285461"/>
          <a:ext cx="11239150" cy="481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9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AKTIFITAS RESPONDEN SETELAH LULUS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419294"/>
              </p:ext>
            </p:extLst>
          </p:nvPr>
        </p:nvGraphicFramePr>
        <p:xfrm>
          <a:off x="501650" y="1249363"/>
          <a:ext cx="11360150" cy="48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977502"/>
              </p:ext>
            </p:extLst>
          </p:nvPr>
        </p:nvGraphicFramePr>
        <p:xfrm>
          <a:off x="502277" y="1325217"/>
          <a:ext cx="11212646" cy="443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AA8F12-C967-416C-A649-CD61531B7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867988"/>
              </p:ext>
            </p:extLst>
          </p:nvPr>
        </p:nvGraphicFramePr>
        <p:xfrm>
          <a:off x="502276" y="1262743"/>
          <a:ext cx="11359165" cy="480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0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157890"/>
              </p:ext>
            </p:extLst>
          </p:nvPr>
        </p:nvGraphicFramePr>
        <p:xfrm>
          <a:off x="424070" y="1690688"/>
          <a:ext cx="11476382" cy="435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+mn-lt"/>
                <a:cs typeface="Times New Roman" panose="02020603050405020304" pitchFamily="18" charset="0"/>
              </a:rPr>
              <a:t>KEAKTIFAN RESPONDEN MENCARI KERJA DALAM 4 MINGGU TERAKHIR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1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+mn-lt"/>
                <a:cs typeface="Times New Roman" panose="02020603050405020304" pitchFamily="18" charset="0"/>
              </a:rPr>
              <a:t>RATA – RATA PENDAPATAN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888621"/>
              </p:ext>
            </p:extLst>
          </p:nvPr>
        </p:nvGraphicFramePr>
        <p:xfrm>
          <a:off x="502276" y="1308100"/>
          <a:ext cx="11359166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3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A. SUDAH BEKERJA SEBAGAI PEKERJA (KARYAWAN KANTOR)</a:t>
            </a:r>
          </a:p>
        </p:txBody>
      </p:sp>
    </p:spTree>
    <p:extLst>
      <p:ext uri="{BB962C8B-B14F-4D97-AF65-F5344CB8AC3E}">
        <p14:creationId xmlns:p14="http://schemas.microsoft.com/office/powerpoint/2010/main" val="133213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1. PEKERJAAN PERTAMA RESPONDEN</a:t>
            </a:r>
          </a:p>
        </p:txBody>
      </p:sp>
    </p:spTree>
    <p:extLst>
      <p:ext uri="{BB962C8B-B14F-4D97-AF65-F5344CB8AC3E}">
        <p14:creationId xmlns:p14="http://schemas.microsoft.com/office/powerpoint/2010/main" val="327904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  <a:cs typeface="Times New Roman" panose="02020603050405020304" pitchFamily="18" charset="0"/>
              </a:rPr>
              <a:t>SUMBER INFORMASI RESPONDEN MEMPEROLEH PEKERJAAN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4D5368-635B-475F-9E64-7275E4B15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40160"/>
              </p:ext>
            </p:extLst>
          </p:nvPr>
        </p:nvGraphicFramePr>
        <p:xfrm>
          <a:off x="502276" y="1349829"/>
          <a:ext cx="11359166" cy="468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69822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7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PROSENTASE WAKTU YANG DIBUTUHKAN RESPONDEN UNTUK MEMPEROLEH PEKERJAAN PERTAMA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713314"/>
              </p:ext>
            </p:extLst>
          </p:nvPr>
        </p:nvGraphicFramePr>
        <p:xfrm>
          <a:off x="391885" y="1306286"/>
          <a:ext cx="10363201" cy="484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4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WAKTU YANG DIBUTUHKAN RESPONDEN UNTUK MEMPEROLEH PEKERJAAN PERTAMA (DALAM BULAN)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552C13-3990-4E39-8805-90A8A4385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16498"/>
              </p:ext>
            </p:extLst>
          </p:nvPr>
        </p:nvGraphicFramePr>
        <p:xfrm>
          <a:off x="690962" y="1349829"/>
          <a:ext cx="11359166" cy="49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3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RATA-RATA WAKTU YANG DIBUTUHKAN RESPONDEN (SEBELUM ATAU SESUDAH KELULUSAN) UNTUK MEMPEROLEH PEKERJAAN YANG PERTAMA (DALAM BULAN)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55690"/>
              </p:ext>
            </p:extLst>
          </p:nvPr>
        </p:nvGraphicFramePr>
        <p:xfrm>
          <a:off x="502276" y="1262130"/>
          <a:ext cx="11359166" cy="479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6335-91AD-7549-874E-83C003E1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Response Rate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DDDAB08-2EBB-1344-B3E7-DB79FCCCD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17949"/>
              </p:ext>
            </p:extLst>
          </p:nvPr>
        </p:nvGraphicFramePr>
        <p:xfrm>
          <a:off x="1643270" y="1934956"/>
          <a:ext cx="863379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06">
                  <a:extLst>
                    <a:ext uri="{9D8B030D-6E8A-4147-A177-3AD203B41FA5}">
                      <a16:colId xmlns:a16="http://schemas.microsoft.com/office/drawing/2014/main" val="1756776687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510229321"/>
                    </a:ext>
                  </a:extLst>
                </a:gridCol>
                <a:gridCol w="1864581">
                  <a:extLst>
                    <a:ext uri="{9D8B030D-6E8A-4147-A177-3AD203B41FA5}">
                      <a16:colId xmlns:a16="http://schemas.microsoft.com/office/drawing/2014/main" val="237423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PROSENTASE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67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Jumlah</a:t>
                      </a:r>
                      <a:r>
                        <a:rPr lang="en-US" sz="2400" dirty="0"/>
                        <a:t> target </a:t>
                      </a:r>
                      <a:r>
                        <a:rPr lang="en-US" sz="2400" dirty="0" err="1"/>
                        <a:t>populasi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8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Jumlah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populasi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terkontak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6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Target </a:t>
                      </a:r>
                      <a:r>
                        <a:rPr lang="en-US" sz="2400" dirty="0" err="1"/>
                        <a:t>Subyek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Jumlah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Responden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mengisi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lengkap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7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Gross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62,41%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7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Net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71,82%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2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6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24" y="143162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JUMLAH PERUSAHAAN YANG DILAMAR, MERESPON DAN MENGUNDANG WAWANCARA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12B48F-1952-418E-819C-95215B465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92839"/>
              </p:ext>
            </p:extLst>
          </p:nvPr>
        </p:nvGraphicFramePr>
        <p:xfrm>
          <a:off x="754743" y="1306286"/>
          <a:ext cx="11093447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9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LEVEL PEKERJAAN RESPONDEN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820133"/>
              </p:ext>
            </p:extLst>
          </p:nvPr>
        </p:nvGraphicFramePr>
        <p:xfrm>
          <a:off x="0" y="1351723"/>
          <a:ext cx="11861441" cy="463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497642-EAFF-4D97-8119-0E28A1980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195594"/>
              </p:ext>
            </p:extLst>
          </p:nvPr>
        </p:nvGraphicFramePr>
        <p:xfrm>
          <a:off x="1915886" y="1524001"/>
          <a:ext cx="8723085" cy="464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1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PROSENTASE SKALA  TEMPAT RESPONDEN BEKERJA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BD061D-7314-4FEF-8ACF-CAE9EC61E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06242"/>
              </p:ext>
            </p:extLst>
          </p:nvPr>
        </p:nvGraphicFramePr>
        <p:xfrm>
          <a:off x="1611086" y="1320800"/>
          <a:ext cx="9376227" cy="470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8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JENIS PERUSAHAAN/INSTANSI PEKERJAAN PERTAMA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386477"/>
              </p:ext>
            </p:extLst>
          </p:nvPr>
        </p:nvGraphicFramePr>
        <p:xfrm>
          <a:off x="783771" y="1306287"/>
          <a:ext cx="11077671" cy="480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9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KATEGORI PEKERJAAN PERTAMA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151521"/>
              </p:ext>
            </p:extLst>
          </p:nvPr>
        </p:nvGraphicFramePr>
        <p:xfrm>
          <a:off x="0" y="1126435"/>
          <a:ext cx="12059478" cy="54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19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RATA-RATA PENDAPATAN PER-BULAN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11572"/>
              </p:ext>
            </p:extLst>
          </p:nvPr>
        </p:nvGraphicFramePr>
        <p:xfrm>
          <a:off x="502276" y="1320799"/>
          <a:ext cx="11359166" cy="469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4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RATA-RATA PENDAPATAN PER-BULAN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99259"/>
              </p:ext>
            </p:extLst>
          </p:nvPr>
        </p:nvGraphicFramePr>
        <p:xfrm>
          <a:off x="502276" y="1295400"/>
          <a:ext cx="1135916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854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KESESUAIAN PEKERJAAN DENGAN KOMPETENSI ILMU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437805"/>
              </p:ext>
            </p:extLst>
          </p:nvPr>
        </p:nvGraphicFramePr>
        <p:xfrm>
          <a:off x="502276" y="1295400"/>
          <a:ext cx="11359166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1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  <a:cs typeface="Times New Roman" panose="02020603050405020304" pitchFamily="18" charset="0"/>
              </a:rPr>
              <a:t>KESESUAIAN PEKERJAAN DENGAN KOMPETENSI ILMU (PER-PRODI)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65476"/>
              </p:ext>
            </p:extLst>
          </p:nvPr>
        </p:nvGraphicFramePr>
        <p:xfrm>
          <a:off x="502276" y="1295400"/>
          <a:ext cx="11359166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4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  <a:cs typeface="Times New Roman" panose="02020603050405020304" pitchFamily="18" charset="0"/>
              </a:rPr>
              <a:t>KESESUAIAN PEKERJAAN DENGAN KOMPETENSI ILMU (PER-PRODI)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10751"/>
              </p:ext>
            </p:extLst>
          </p:nvPr>
        </p:nvGraphicFramePr>
        <p:xfrm>
          <a:off x="502276" y="1219200"/>
          <a:ext cx="11359165" cy="466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6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84A5-63BF-FD4E-849B-1A96BCC3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3" y="77364"/>
            <a:ext cx="10515600" cy="864585"/>
          </a:xfrm>
        </p:spPr>
        <p:txBody>
          <a:bodyPr/>
          <a:lstStyle/>
          <a:p>
            <a:r>
              <a:rPr lang="en-US" dirty="0"/>
              <a:t>Response Rate per </a:t>
            </a:r>
            <a:r>
              <a:rPr lang="en-US" dirty="0" err="1"/>
              <a:t>fakultas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D2F072-366E-C341-A9F7-F4D41EC23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502"/>
              </p:ext>
            </p:extLst>
          </p:nvPr>
        </p:nvGraphicFramePr>
        <p:xfrm>
          <a:off x="533397" y="948266"/>
          <a:ext cx="11125205" cy="5695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9315">
                  <a:extLst>
                    <a:ext uri="{9D8B030D-6E8A-4147-A177-3AD203B41FA5}">
                      <a16:colId xmlns:a16="http://schemas.microsoft.com/office/drawing/2014/main" val="3182928012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98761507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3830871121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3818322320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178752424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560862873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1107396007"/>
                    </a:ext>
                  </a:extLst>
                </a:gridCol>
              </a:tblGrid>
              <a:tr h="336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FAKULTAS 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Target </a:t>
                      </a:r>
                      <a:r>
                        <a:rPr lang="en-ID" sz="1200" b="1" u="none" strike="noStrike" dirty="0" err="1">
                          <a:effectLst/>
                        </a:rPr>
                        <a:t>Populasi</a:t>
                      </a:r>
                      <a:r>
                        <a:rPr lang="en-ID" sz="1200" b="1" u="none" strike="noStrike" dirty="0">
                          <a:effectLst/>
                        </a:rPr>
                        <a:t> (a)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Populasi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tidak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terkontak</a:t>
                      </a:r>
                      <a:r>
                        <a:rPr lang="en-ID" sz="1200" b="1" u="none" strike="noStrike" dirty="0">
                          <a:effectLst/>
                        </a:rPr>
                        <a:t> (b)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Target </a:t>
                      </a:r>
                      <a:r>
                        <a:rPr lang="en-ID" sz="1200" b="1" u="none" strike="noStrike" dirty="0" err="1">
                          <a:effectLst/>
                        </a:rPr>
                        <a:t>Subyek</a:t>
                      </a:r>
                      <a:r>
                        <a:rPr lang="en-ID" sz="1200" b="1" u="none" strike="noStrike" dirty="0">
                          <a:effectLst/>
                        </a:rPr>
                        <a:t> (c = a-b)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Jumlah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Responden</a:t>
                      </a:r>
                      <a:r>
                        <a:rPr lang="en-ID" sz="1200" b="1" u="none" strike="noStrike" dirty="0">
                          <a:effectLst/>
                        </a:rPr>
                        <a:t> yang </a:t>
                      </a:r>
                      <a:r>
                        <a:rPr lang="en-ID" sz="1200" b="1" u="none" strike="noStrike" dirty="0" err="1">
                          <a:effectLst/>
                        </a:rPr>
                        <a:t>mengisi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lengkap</a:t>
                      </a:r>
                      <a:r>
                        <a:rPr lang="en-ID" sz="1200" b="1" u="none" strike="noStrike" dirty="0">
                          <a:effectLst/>
                        </a:rPr>
                        <a:t> (d)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Gross Response Rate  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Nett Response Rate 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549632677"/>
                  </a:ext>
                </a:extLst>
              </a:tr>
              <a:tr h="184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(e= d/a)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(f= d/c)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417019849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Ekonomi</a:t>
                      </a:r>
                      <a:r>
                        <a:rPr lang="en-ID" sz="1500" u="none" strike="noStrike" dirty="0">
                          <a:effectLst/>
                        </a:rPr>
                        <a:t> dan </a:t>
                      </a:r>
                      <a:r>
                        <a:rPr lang="en-ID" sz="1500" u="none" strike="noStrike" dirty="0" err="1">
                          <a:effectLst/>
                        </a:rPr>
                        <a:t>Bisnis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945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898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569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60,21%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63,36%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686561454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Farmasi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216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179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26,39%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31,84%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546132803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Hukum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164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129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68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41,46%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52,71%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439333316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Budaya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369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25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344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236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63,96%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68,60%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67804760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Sosial</a:t>
                      </a:r>
                      <a:r>
                        <a:rPr lang="en-ID" sz="1500" u="none" strike="noStrike" dirty="0">
                          <a:effectLst/>
                        </a:rPr>
                        <a:t> dan </a:t>
                      </a:r>
                      <a:r>
                        <a:rPr lang="en-ID" sz="1500" u="none" strike="noStrike" dirty="0" err="1">
                          <a:effectLst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Politik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426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29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397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261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61,27%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65,74%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655978948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Kedokteran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349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111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142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40,69%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59,66%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2804790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Kedokteran</a:t>
                      </a:r>
                      <a:r>
                        <a:rPr lang="en-ID" sz="1500" u="none" strike="noStrike" dirty="0">
                          <a:effectLst/>
                        </a:rPr>
                        <a:t> Gigi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148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128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37,16%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42,97%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744187855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Kedokteran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Hewan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244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183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90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36,89%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49,18%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340966478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Keperawatan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81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13,58%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26,19%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269029452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Kesehatan</a:t>
                      </a:r>
                      <a:r>
                        <a:rPr lang="en-ID" sz="1500" u="none" strike="noStrike" dirty="0">
                          <a:effectLst/>
                        </a:rPr>
                        <a:t> Masyarakat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271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232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161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59,41%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69,40%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901916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Perikanan</a:t>
                      </a:r>
                      <a:r>
                        <a:rPr lang="en-ID" sz="1500" u="none" strike="noStrike" dirty="0">
                          <a:effectLst/>
                        </a:rPr>
                        <a:t> dan </a:t>
                      </a:r>
                      <a:r>
                        <a:rPr lang="en-ID" sz="1500" u="none" strike="noStrike" dirty="0" err="1">
                          <a:effectLst/>
                        </a:rPr>
                        <a:t>Kelautan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93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145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51,26%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84,14%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538750329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Psikologi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141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120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107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75,89%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89,17%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70034239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Sains</a:t>
                      </a:r>
                      <a:r>
                        <a:rPr lang="en-ID" sz="1500" u="none" strike="noStrike" dirty="0">
                          <a:effectLst/>
                        </a:rPr>
                        <a:t> dan </a:t>
                      </a:r>
                      <a:r>
                        <a:rPr lang="en-ID" sz="1500" u="none" strike="noStrike" dirty="0" err="1">
                          <a:effectLst/>
                        </a:rPr>
                        <a:t>Teknologi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520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470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448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86,15%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95,32%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567636392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 err="1">
                          <a:effectLst/>
                        </a:rPr>
                        <a:t>Vokasi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796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36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760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738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92,71%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97,11%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96917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0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ALASAN MEMILIH PEKERJAAN YANG TIDAK SESUAI DENGAN KEILMUAN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6CE723-D852-406B-AE52-63BBAFCD9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66129"/>
              </p:ext>
            </p:extLst>
          </p:nvPr>
        </p:nvGraphicFramePr>
        <p:xfrm>
          <a:off x="502276" y="1085849"/>
          <a:ext cx="11552284" cy="53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9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TINGKAT PENDIDIKAN YANG SESUAI DENGAN PEKERJAAN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01F5FC4-4808-4D3A-A2D3-4F8FA3FE2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84193"/>
              </p:ext>
            </p:extLst>
          </p:nvPr>
        </p:nvGraphicFramePr>
        <p:xfrm>
          <a:off x="502276" y="1282700"/>
          <a:ext cx="11359165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6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  <a:cs typeface="Times New Roman" panose="02020603050405020304" pitchFamily="18" charset="0"/>
              </a:rPr>
              <a:t>RESPONDEN KELUAR DARI PEKERJAAN PERTAMA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65B26C-A6EE-4A3A-B06D-B89BEE85B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28576"/>
              </p:ext>
            </p:extLst>
          </p:nvPr>
        </p:nvGraphicFramePr>
        <p:xfrm>
          <a:off x="502276" y="1429657"/>
          <a:ext cx="11359166" cy="476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3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587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1. PEKERJAAN TERAKHIR RESPONDEN</a:t>
            </a:r>
          </a:p>
        </p:txBody>
      </p:sp>
    </p:spTree>
    <p:extLst>
      <p:ext uri="{BB962C8B-B14F-4D97-AF65-F5344CB8AC3E}">
        <p14:creationId xmlns:p14="http://schemas.microsoft.com/office/powerpoint/2010/main" val="588292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  <a:cs typeface="Times New Roman" panose="02020603050405020304" pitchFamily="18" charset="0"/>
              </a:rPr>
              <a:t>ALASAN KELUAR/PINDAH DARI PEKERJAAN PERTAMA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902609"/>
              </p:ext>
            </p:extLst>
          </p:nvPr>
        </p:nvGraphicFramePr>
        <p:xfrm>
          <a:off x="502276" y="1326524"/>
          <a:ext cx="11359166" cy="48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31507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2233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17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SKALA PERUSAHAAN/ INSTANSI RESPONDEN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402376"/>
              </p:ext>
            </p:extLst>
          </p:nvPr>
        </p:nvGraphicFramePr>
        <p:xfrm>
          <a:off x="472966" y="1292772"/>
          <a:ext cx="11161986" cy="479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62035"/>
              </p:ext>
            </p:extLst>
          </p:nvPr>
        </p:nvGraphicFramePr>
        <p:xfrm>
          <a:off x="502276" y="1378227"/>
          <a:ext cx="11172889" cy="462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37EC6D-6A3F-4844-B256-C5019F4E0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93817"/>
              </p:ext>
            </p:extLst>
          </p:nvPr>
        </p:nvGraphicFramePr>
        <p:xfrm>
          <a:off x="841829" y="1277257"/>
          <a:ext cx="10827657" cy="478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43347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2158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64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JENIS PERUSAHAAN/INSTANSI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840272"/>
              </p:ext>
            </p:extLst>
          </p:nvPr>
        </p:nvGraphicFramePr>
        <p:xfrm>
          <a:off x="502276" y="1320800"/>
          <a:ext cx="11359166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60882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2148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093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POSISI RESPONDEN PADA PEKERJAAN TERAKHIR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817723"/>
              </p:ext>
            </p:extLst>
          </p:nvPr>
        </p:nvGraphicFramePr>
        <p:xfrm>
          <a:off x="0" y="1351722"/>
          <a:ext cx="12192000" cy="477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46444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2156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248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B. WIRAUSAHA</a:t>
            </a:r>
          </a:p>
        </p:txBody>
      </p:sp>
    </p:spTree>
    <p:extLst>
      <p:ext uri="{BB962C8B-B14F-4D97-AF65-F5344CB8AC3E}">
        <p14:creationId xmlns:p14="http://schemas.microsoft.com/office/powerpoint/2010/main" val="4242017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SUMBER RESPONDEN UNTUK BELAJAR WIRAUSAHA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ABC206-8A3D-4C5F-B356-9CE41E04D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662101"/>
              </p:ext>
            </p:extLst>
          </p:nvPr>
        </p:nvGraphicFramePr>
        <p:xfrm>
          <a:off x="856343" y="1277257"/>
          <a:ext cx="11005099" cy="474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3830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261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1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SUMBER BEASISWA RESPONDEN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51179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87349"/>
              </p:ext>
            </p:extLst>
          </p:nvPr>
        </p:nvGraphicFramePr>
        <p:xfrm>
          <a:off x="502276" y="1244600"/>
          <a:ext cx="1135916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226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+mn-lt"/>
                <a:cs typeface="Times New Roman" panose="02020603050405020304" pitchFamily="18" charset="0"/>
              </a:rPr>
              <a:t>KEIKUTSERTAAN RESPONDEN DALAM PELATIHAN WIRAUSAHA YANG DIADAKAN OLEH FAKULTAS/UNIVERSITAS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21325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245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316656"/>
              </p:ext>
            </p:extLst>
          </p:nvPr>
        </p:nvGraphicFramePr>
        <p:xfrm>
          <a:off x="502276" y="1295400"/>
          <a:ext cx="11359166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023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KATEGORI WIRAUSAHA RESPONDEN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800165"/>
              </p:ext>
            </p:extLst>
          </p:nvPr>
        </p:nvGraphicFramePr>
        <p:xfrm>
          <a:off x="502276" y="1308100"/>
          <a:ext cx="11359166" cy="477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12057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241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09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KESESUAIAN BIDANG STUDI DENGAN KEGIATAN WIRAUSAHA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93455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243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64577"/>
              </p:ext>
            </p:extLst>
          </p:nvPr>
        </p:nvGraphicFramePr>
        <p:xfrm>
          <a:off x="502276" y="1270000"/>
          <a:ext cx="11359166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30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ALASAN MEMILIH KEGIATAN WIRAUSAHA YANG TIDAK SESUAI DENGAN KEILMUAN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0C951D-1B27-4C7E-B993-1F427D0F9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969393"/>
              </p:ext>
            </p:extLst>
          </p:nvPr>
        </p:nvGraphicFramePr>
        <p:xfrm>
          <a:off x="-136352" y="1262744"/>
          <a:ext cx="11359165" cy="544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99440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</a:t>
                      </a:r>
                      <a:r>
                        <a:rPr lang="en-US" sz="1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243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0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TINGKAT PENDIDIKAN YANG SESUAI DENGAN USAHA RESPONDEN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905879"/>
              </p:ext>
            </p:extLst>
          </p:nvPr>
        </p:nvGraphicFramePr>
        <p:xfrm>
          <a:off x="798286" y="1262743"/>
          <a:ext cx="11063156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98966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188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0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C. BELUM/TIDAK BEKERJA</a:t>
            </a:r>
          </a:p>
        </p:txBody>
      </p:sp>
    </p:spTree>
    <p:extLst>
      <p:ext uri="{BB962C8B-B14F-4D97-AF65-F5344CB8AC3E}">
        <p14:creationId xmlns:p14="http://schemas.microsoft.com/office/powerpoint/2010/main" val="2940141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ALASAN RESPONDEN BELUM BEKERJA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52450" y="1333500"/>
          <a:ext cx="11258549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890222"/>
              </p:ext>
            </p:extLst>
          </p:nvPr>
        </p:nvGraphicFramePr>
        <p:xfrm>
          <a:off x="381001" y="1461880"/>
          <a:ext cx="10893287" cy="46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23312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239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34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TAHAPAN KEGAGALAN RESPONDEN DALAM MENDAPATKAN PEKERJAAN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063F34-491C-4CFE-91F5-91C0F55EF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938935"/>
              </p:ext>
            </p:extLst>
          </p:nvPr>
        </p:nvGraphicFramePr>
        <p:xfrm>
          <a:off x="502277" y="1233715"/>
          <a:ext cx="11359166" cy="48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49398"/>
              </p:ext>
            </p:extLst>
          </p:nvPr>
        </p:nvGraphicFramePr>
        <p:xfrm>
          <a:off x="5549900" y="6348410"/>
          <a:ext cx="1460500" cy="304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 , n = 71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212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C. KOMPETENSI DAN DUKUNGAN UNIVERSITAS</a:t>
            </a:r>
          </a:p>
        </p:txBody>
      </p:sp>
    </p:spTree>
    <p:extLst>
      <p:ext uri="{BB962C8B-B14F-4D97-AF65-F5344CB8AC3E}">
        <p14:creationId xmlns:p14="http://schemas.microsoft.com/office/powerpoint/2010/main" val="3845114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KOMPETENSI YANG DIKUASAI &amp; KONTRIBUSI PERGURUAN TINGGI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753302"/>
              </p:ext>
            </p:extLst>
          </p:nvPr>
        </p:nvGraphicFramePr>
        <p:xfrm>
          <a:off x="397566" y="1231900"/>
          <a:ext cx="11463876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91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DOMISILI AWAL RESPONDEN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02276" y="1087016"/>
          <a:ext cx="11359166" cy="503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61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cs typeface="Times New Roman" panose="02020603050405020304" pitchFamily="18" charset="0"/>
              </a:rPr>
              <a:t>KESIMPULAN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13836-EE82-453C-8404-D477DB6C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663473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id-ID" sz="1600" dirty="0"/>
              <a:t>Responden pada Tracer Study 2019 merupakan lulusan tahun 2017 dengan jumlah responden yang dapat dihubungi  </a:t>
            </a:r>
            <a:r>
              <a:rPr lang="en-US" sz="1600" dirty="0"/>
              <a:t>3063</a:t>
            </a:r>
            <a:r>
              <a:rPr lang="id-ID" sz="1600" dirty="0"/>
              <a:t> orang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id-ID" sz="1600" dirty="0"/>
              <a:t>yang mengisi ATSS sebanyak </a:t>
            </a:r>
            <a:r>
              <a:rPr lang="en-US" sz="1600" dirty="0"/>
              <a:t>3063 </a:t>
            </a:r>
            <a:r>
              <a:rPr lang="id-ID" sz="1600" dirty="0"/>
              <a:t>orang. </a:t>
            </a:r>
          </a:p>
          <a:p>
            <a:pPr algn="just">
              <a:buAutoNum type="arabicPeriod"/>
            </a:pPr>
            <a:r>
              <a:rPr lang="id-ID" sz="1600" dirty="0"/>
              <a:t>Aktivitas responden setelah lulus  yaitu sebanyak </a:t>
            </a:r>
            <a:r>
              <a:rPr lang="en-US" sz="1600" dirty="0"/>
              <a:t>76,89</a:t>
            </a:r>
            <a:r>
              <a:rPr lang="id-ID" sz="1600" dirty="0"/>
              <a:t>% sudah bekerja/ sebagai pekerja, </a:t>
            </a:r>
            <a:r>
              <a:rPr lang="en-US" sz="1600" dirty="0"/>
              <a:t>8,52</a:t>
            </a:r>
            <a:r>
              <a:rPr lang="id-ID" sz="1600" dirty="0"/>
              <a:t>% lulusan memilih untuk berwirausaha dan lulusan yang tidak/ belum bekerja sebanyak </a:t>
            </a:r>
            <a:r>
              <a:rPr lang="en-US" sz="1600" dirty="0"/>
              <a:t>14,59</a:t>
            </a:r>
            <a:r>
              <a:rPr lang="id-ID" sz="1600" dirty="0"/>
              <a:t>%.</a:t>
            </a:r>
          </a:p>
          <a:p>
            <a:pPr algn="just">
              <a:buAutoNum type="arabicPeriod"/>
            </a:pPr>
            <a:r>
              <a:rPr lang="id-ID" sz="1600" dirty="0"/>
              <a:t>Jumlah lulusan yang sering gagal dalam tahap seleksi masuk pekerjaan adalah pada tahap wawancara yaitu sebesar </a:t>
            </a:r>
            <a:r>
              <a:rPr lang="en-US" sz="1600" dirty="0"/>
              <a:t>46,5</a:t>
            </a:r>
            <a:r>
              <a:rPr lang="id-ID" sz="1600" dirty="0"/>
              <a:t> %. </a:t>
            </a:r>
          </a:p>
          <a:p>
            <a:pPr algn="just">
              <a:buAutoNum type="arabicPeriod"/>
            </a:pPr>
            <a:r>
              <a:rPr lang="id-ID" sz="1600" dirty="0"/>
              <a:t>Mayoritas lulusan menganggap bahwa pekerjaan mereka sudah sesuai dengan kompetensi keilmuan mereka.</a:t>
            </a:r>
          </a:p>
          <a:p>
            <a:pPr algn="just">
              <a:buAutoNum type="arabicPeriod"/>
            </a:pPr>
            <a:r>
              <a:rPr lang="id-ID" sz="1600" dirty="0"/>
              <a:t>Waktu yang dibutuhkan untuk memperoleh pekerjaan bagi lulusan yang sebelum lulus reratanya adalah </a:t>
            </a:r>
            <a:r>
              <a:rPr lang="en-US" sz="1600" dirty="0"/>
              <a:t>5,4</a:t>
            </a:r>
            <a:r>
              <a:rPr lang="id-ID" sz="1600" dirty="0"/>
              <a:t>  bulan dan yang mendapatkan pekerjaan setelah lulus reratanya adalah </a:t>
            </a:r>
            <a:r>
              <a:rPr lang="en-US" sz="1600" dirty="0"/>
              <a:t>4,8 </a:t>
            </a:r>
            <a:r>
              <a:rPr lang="id-ID" sz="1600" dirty="0"/>
              <a:t>bulan.</a:t>
            </a:r>
          </a:p>
          <a:p>
            <a:pPr algn="just">
              <a:buAutoNum type="arabicPeriod"/>
            </a:pPr>
            <a:r>
              <a:rPr lang="id-ID" sz="1600" dirty="0"/>
              <a:t>Mayoritas lulusan bekerja di perusahaan swasta. Lulusan bekerja skala nasional sebesar </a:t>
            </a:r>
            <a:r>
              <a:rPr lang="en-US" sz="1600" dirty="0"/>
              <a:t>87,2</a:t>
            </a:r>
            <a:r>
              <a:rPr lang="id-ID" sz="1600" dirty="0"/>
              <a:t>%, sementara yang bekerja pada skala multinasional sebesar </a:t>
            </a:r>
            <a:r>
              <a:rPr lang="en-US" sz="1600" dirty="0"/>
              <a:t>12,8</a:t>
            </a:r>
            <a:r>
              <a:rPr lang="id-ID" sz="1600" dirty="0"/>
              <a:t>% dengan posisi lulusan terbanyak menduduki adalah first entry/ tingkat staff.</a:t>
            </a:r>
          </a:p>
          <a:p>
            <a:pPr algn="just">
              <a:buAutoNum type="arabicPeriod"/>
            </a:pPr>
            <a:r>
              <a:rPr lang="id-ID" sz="1600" dirty="0"/>
              <a:t>Aktivitas jasa lainnya menjadi kategori utama bagi lulusan </a:t>
            </a:r>
            <a:r>
              <a:rPr lang="en-US" sz="1600" dirty="0" err="1"/>
              <a:t>Universitas</a:t>
            </a:r>
            <a:r>
              <a:rPr lang="en-US" sz="1600" dirty="0"/>
              <a:t> </a:t>
            </a:r>
            <a:r>
              <a:rPr lang="en-US" sz="1600" dirty="0" err="1"/>
              <a:t>Airlangga</a:t>
            </a:r>
            <a:r>
              <a:rPr lang="en-US" sz="1600" dirty="0"/>
              <a:t> </a:t>
            </a:r>
            <a:r>
              <a:rPr lang="id-ID" sz="1600" dirty="0"/>
              <a:t>untuk mendapatkan kerja pertama kali sebesar </a:t>
            </a:r>
            <a:r>
              <a:rPr lang="en-US" sz="1600" dirty="0"/>
              <a:t>34,5</a:t>
            </a:r>
            <a:r>
              <a:rPr lang="id-ID" sz="1600" dirty="0"/>
              <a:t>%.</a:t>
            </a:r>
          </a:p>
          <a:p>
            <a:pPr algn="just">
              <a:buAutoNum type="arabicPeriod"/>
            </a:pPr>
            <a:r>
              <a:rPr lang="id-ID" sz="1600" dirty="0"/>
              <a:t>Lulusan yang sudah bekerja memiliki rata-rata gaji sebesar dari pekerjaan utamanya saat pertama kali memperoleh kerja.</a:t>
            </a:r>
          </a:p>
          <a:p>
            <a:pPr algn="just">
              <a:buAutoNum type="arabicPeriod"/>
            </a:pPr>
            <a:r>
              <a:rPr lang="id-ID" sz="1600" dirty="0"/>
              <a:t>Sebanyak </a:t>
            </a:r>
            <a:r>
              <a:rPr lang="en-US" sz="1600" dirty="0"/>
              <a:t>243</a:t>
            </a:r>
            <a:r>
              <a:rPr lang="id-ID" sz="1600" dirty="0"/>
              <a:t> orang alumni memilih untuk berwirausaha setelah lulus.</a:t>
            </a:r>
          </a:p>
          <a:p>
            <a:pPr algn="just">
              <a:buAutoNum type="arabicPeriod"/>
            </a:pPr>
            <a:r>
              <a:rPr lang="id-ID" sz="1600" dirty="0"/>
              <a:t>Tingkat kompetesi yang dimiliki oleh lulu</a:t>
            </a:r>
            <a:r>
              <a:rPr lang="en-US" sz="1600" dirty="0"/>
              <a:t>s</a:t>
            </a:r>
            <a:r>
              <a:rPr lang="id-ID" sz="1600" dirty="0"/>
              <a:t>an </a:t>
            </a:r>
            <a:r>
              <a:rPr lang="en-US" sz="1600" dirty="0" err="1"/>
              <a:t>Universitas</a:t>
            </a:r>
            <a:r>
              <a:rPr lang="en-US" sz="1600" dirty="0"/>
              <a:t> </a:t>
            </a:r>
            <a:r>
              <a:rPr lang="en-US" sz="1600" dirty="0" err="1"/>
              <a:t>Airlangga</a:t>
            </a:r>
            <a:r>
              <a:rPr lang="en-US" sz="1600" dirty="0"/>
              <a:t> </a:t>
            </a:r>
            <a:r>
              <a:rPr lang="id-ID" sz="1600" dirty="0"/>
              <a:t>cenderung </a:t>
            </a:r>
            <a:r>
              <a:rPr lang="en-US" sz="1600" dirty="0" err="1"/>
              <a:t>cukup</a:t>
            </a:r>
            <a:r>
              <a:rPr lang="id-ID" sz="1600" dirty="0"/>
              <a:t> sesuai dengan tingkat kompetensi yang diperlukan oleh pekerjaan.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6586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endParaRPr lang="en-US" sz="35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4E01-4716-4BBC-BCED-734CF775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5" y="1334125"/>
            <a:ext cx="11359165" cy="484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176137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PERBANDINGAN KESAMAAN ALAMAT RESPONDEN DENGAN ALAMAT ASAL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DD2B27-ABCD-4064-B1BA-9B3A1A38B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2312"/>
              </p:ext>
            </p:extLst>
          </p:nvPr>
        </p:nvGraphicFramePr>
        <p:xfrm>
          <a:off x="1619876" y="1407886"/>
          <a:ext cx="10383438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0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DOMISILI TERAKHIR RESPONDEN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35245"/>
              </p:ext>
            </p:extLst>
          </p:nvPr>
        </p:nvGraphicFramePr>
        <p:xfrm>
          <a:off x="502276" y="1270000"/>
          <a:ext cx="11359166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3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98856"/>
              </p:ext>
            </p:extLst>
          </p:nvPr>
        </p:nvGraphicFramePr>
        <p:xfrm>
          <a:off x="1908313" y="1364974"/>
          <a:ext cx="9238658" cy="500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RATA – RATA PENEKANAN METODE PEMBELAJARAN PRODI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8839"/>
              </p:ext>
            </p:extLst>
          </p:nvPr>
        </p:nvGraphicFramePr>
        <p:xfrm>
          <a:off x="762000" y="4711700"/>
          <a:ext cx="2082800" cy="1092200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3504596231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r>
                        <a:rPr lang="en-US" sz="1200" dirty="0" err="1"/>
                        <a:t>Keterangan</a:t>
                      </a:r>
                      <a:r>
                        <a:rPr lang="en-US" sz="1200" baseline="0" dirty="0"/>
                        <a:t>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err="1"/>
                        <a:t>Kurang</a:t>
                      </a:r>
                      <a:endParaRPr lang="en-US" sz="1200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err="1"/>
                        <a:t>Cukup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Besar</a:t>
                      </a:r>
                      <a:endParaRPr lang="en-US" sz="1200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err="1"/>
                        <a:t>Besar</a:t>
                      </a:r>
                      <a:endParaRPr lang="en-US" sz="1200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err="1"/>
                        <a:t>Sangat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Besar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8348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3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529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7DF4A9C-36B0-4DE1-B052-F76411BC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90153"/>
            <a:ext cx="11359166" cy="82424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+mn-lt"/>
                <a:cs typeface="Times New Roman" panose="02020603050405020304" pitchFamily="18" charset="0"/>
              </a:rPr>
              <a:t>MEMULAI MENCARI KERJA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860"/>
              </p:ext>
            </p:extLst>
          </p:nvPr>
        </p:nvGraphicFramePr>
        <p:xfrm>
          <a:off x="5880100" y="6348410"/>
          <a:ext cx="1219200" cy="33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53790585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0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7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996</Words>
  <Application>Microsoft Macintosh PowerPoint</Application>
  <PresentationFormat>Widescreen</PresentationFormat>
  <Paragraphs>253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Response Rate</vt:lpstr>
      <vt:lpstr>Response Rate per fakultas</vt:lpstr>
      <vt:lpstr>SUMBER BEASISWA RESPONDEN</vt:lpstr>
      <vt:lpstr>DOMISILI AWAL RESPONDEN</vt:lpstr>
      <vt:lpstr>PERBANDINGAN KESAMAAN ALAMAT RESPONDEN DENGAN ALAMAT ASAL</vt:lpstr>
      <vt:lpstr>DOMISILI TERAKHIR RESPONDEN</vt:lpstr>
      <vt:lpstr>RATA – RATA PENEKANAN METODE PEMBELAJARAN PRODI</vt:lpstr>
      <vt:lpstr>MEMULAI MENCARI KERJA</vt:lpstr>
      <vt:lpstr>WAKTU YANG DIBUTUHKAN RESPONDEN UNTUK MENCARI PEKERJAAN PERTAMA (DALAM BULAN)</vt:lpstr>
      <vt:lpstr>AKTIFITAS RESPONDEN SETELAH LULUS</vt:lpstr>
      <vt:lpstr>KEAKTIFAN RESPONDEN MENCARI KERJA DALAM 4 MINGGU TERAKHIR</vt:lpstr>
      <vt:lpstr>RATA – RATA PENDAPATAN </vt:lpstr>
      <vt:lpstr>A. SUDAH BEKERJA SEBAGAI PEKERJA (KARYAWAN KANTOR)</vt:lpstr>
      <vt:lpstr>1. PEKERJAAN PERTAMA RESPONDEN</vt:lpstr>
      <vt:lpstr>SUMBER INFORMASI RESPONDEN MEMPEROLEH PEKERJAAN</vt:lpstr>
      <vt:lpstr>PROSENTASE WAKTU YANG DIBUTUHKAN RESPONDEN UNTUK MEMPEROLEH PEKERJAAN PERTAMA</vt:lpstr>
      <vt:lpstr>WAKTU YANG DIBUTUHKAN RESPONDEN UNTUK MEMPEROLEH PEKERJAAN PERTAMA (DALAM BULAN)</vt:lpstr>
      <vt:lpstr>RATA-RATA WAKTU YANG DIBUTUHKAN RESPONDEN (SEBELUM ATAU SESUDAH KELULUSAN) UNTUK MEMPEROLEH PEKERJAAN YANG PERTAMA (DALAM BULAN)</vt:lpstr>
      <vt:lpstr>JUMLAH PERUSAHAAN YANG DILAMAR, MERESPON DAN MENGUNDANG WAWANCARA</vt:lpstr>
      <vt:lpstr>LEVEL PEKERJAAN RESPONDEN</vt:lpstr>
      <vt:lpstr>PROSENTASE SKALA  TEMPAT RESPONDEN BEKERJA</vt:lpstr>
      <vt:lpstr>JENIS PERUSAHAAN/INSTANSI PEKERJAAN PERTAMA</vt:lpstr>
      <vt:lpstr>KATEGORI PEKERJAAN PERTAMA</vt:lpstr>
      <vt:lpstr>RATA-RATA PENDAPATAN PER-BULAN</vt:lpstr>
      <vt:lpstr>RATA-RATA PENDAPATAN PER-BULAN</vt:lpstr>
      <vt:lpstr>KESESUAIAN PEKERJAAN DENGAN KOMPETENSI ILMU</vt:lpstr>
      <vt:lpstr>KESESUAIAN PEKERJAAN DENGAN KOMPETENSI ILMU (PER-PRODI)</vt:lpstr>
      <vt:lpstr>KESESUAIAN PEKERJAAN DENGAN KOMPETENSI ILMU (PER-PRODI)</vt:lpstr>
      <vt:lpstr>ALASAN MEMILIH PEKERJAAN YANG TIDAK SESUAI DENGAN KEILMUAN</vt:lpstr>
      <vt:lpstr>TINGKAT PENDIDIKAN YANG SESUAI DENGAN PEKERJAAN</vt:lpstr>
      <vt:lpstr>RESPONDEN KELUAR DARI PEKERJAAN PERTAMA</vt:lpstr>
      <vt:lpstr>1. PEKERJAAN TERAKHIR RESPONDEN</vt:lpstr>
      <vt:lpstr>ALASAN KELUAR/PINDAH DARI PEKERJAAN PERTAMA</vt:lpstr>
      <vt:lpstr>SKALA PERUSAHAAN/ INSTANSI RESPONDEN</vt:lpstr>
      <vt:lpstr>JENIS PERUSAHAAN/INSTANSI</vt:lpstr>
      <vt:lpstr>POSISI RESPONDEN PADA PEKERJAAN TERAKHIR</vt:lpstr>
      <vt:lpstr>B. WIRAUSAHA</vt:lpstr>
      <vt:lpstr>SUMBER RESPONDEN UNTUK BELAJAR WIRAUSAHA</vt:lpstr>
      <vt:lpstr>KEIKUTSERTAAN RESPONDEN DALAM PELATIHAN WIRAUSAHA YANG DIADAKAN OLEH FAKULTAS/UNIVERSITAS</vt:lpstr>
      <vt:lpstr>KATEGORI WIRAUSAHA RESPONDEN</vt:lpstr>
      <vt:lpstr>KESESUAIAN BIDANG STUDI DENGAN KEGIATAN WIRAUSAHA</vt:lpstr>
      <vt:lpstr>ALASAN MEMILIH KEGIATAN WIRAUSAHA YANG TIDAK SESUAI DENGAN KEILMUAN</vt:lpstr>
      <vt:lpstr>TINGKAT PENDIDIKAN YANG SESUAI DENGAN USAHA RESPONDEN</vt:lpstr>
      <vt:lpstr>C. BELUM/TIDAK BEKERJA</vt:lpstr>
      <vt:lpstr>ALASAN RESPONDEN BELUM BEKERJA</vt:lpstr>
      <vt:lpstr>TAHAPAN KEGAGALAN RESPONDEN DALAM MENDAPATKAN PEKERJAAN</vt:lpstr>
      <vt:lpstr>C. KOMPETENSI DAN DUKUNGAN UNIVERSITAS</vt:lpstr>
      <vt:lpstr>KOMPETENSI YANG DIKUASAI &amp; KONTRIBUSI PERGURUAN TINGGI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imi hamengku suryo c.b.</dc:creator>
  <cp:lastModifiedBy>Microsoft Office User</cp:lastModifiedBy>
  <cp:revision>114</cp:revision>
  <dcterms:created xsi:type="dcterms:W3CDTF">2019-09-29T05:26:46Z</dcterms:created>
  <dcterms:modified xsi:type="dcterms:W3CDTF">2020-04-15T05:50:28Z</dcterms:modified>
</cp:coreProperties>
</file>